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0" r:id="rId4"/>
    <p:sldId id="261" r:id="rId5"/>
    <p:sldId id="262" r:id="rId6"/>
    <p:sldId id="287" r:id="rId7"/>
    <p:sldId id="284" r:id="rId8"/>
    <p:sldId id="277" r:id="rId9"/>
    <p:sldId id="268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C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588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zakova\Documents\2026\&#1055;&#1091;&#1073;&#1083;&#1080;&#1095;&#1085;&#1099;&#1077;\&#1044;&#1080;&#1072;&#1075;&#1088;%20&#1082;%20&#1087;&#1091;&#1073;&#1083;%20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zakova\Documents\2026\&#1055;&#1091;&#1073;&#1083;&#1080;&#1095;&#1085;&#1099;&#1077;\&#1044;&#1080;&#1072;&#1075;&#1088;%20&#1082;%20&#1087;&#1091;&#1073;&#1083;%20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zakova\Documents\2026\&#1055;&#1091;&#1073;&#1083;&#1080;&#1095;&#1085;&#1099;&#1077;\&#1044;&#1080;&#1072;&#1075;&#1088;%20&#1082;%20&#1087;&#1091;&#1073;&#1083;%20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zakova\Documents\2026\&#1055;&#1091;&#1073;&#1083;&#1080;&#1095;&#1085;&#1099;&#1077;\&#1044;&#1080;&#1072;&#1075;&#1088;%20&#1082;%20&#1087;&#1091;&#1073;&#1083;%20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zakova\Documents\2026\&#1055;&#1091;&#1073;&#1083;&#1080;&#1095;&#1085;&#1099;&#1077;\&#1044;&#1080;&#1072;&#1075;&#1088;%20&#1082;%20&#1087;&#1091;&#1073;&#1083;%20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azakova\Documents\2026\&#1055;&#1091;&#1073;&#1083;&#1080;&#1095;&#1085;&#1099;&#1077;\&#1044;&#1080;&#1072;&#1075;&#1088;%20&#1082;%20&#1087;&#1091;&#1073;&#1083;%20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Д2026!$C$33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Д2026!$B$34:$B$45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НИФЛ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Негативное воздействие на окружающую среду</c:v>
                </c:pt>
                <c:pt idx="8">
                  <c:v>Доходы от оказания платных услуг</c:v>
                </c:pt>
                <c:pt idx="9">
                  <c:v>Доходы от продажи активов</c:v>
                </c:pt>
                <c:pt idx="10">
                  <c:v>Штрафы, санкции</c:v>
                </c:pt>
                <c:pt idx="11">
                  <c:v>Прочие неналоговые доходы</c:v>
                </c:pt>
              </c:strCache>
            </c:strRef>
          </c:cat>
          <c:val>
            <c:numRef>
              <c:f>Д2026!$C$34:$C$45</c:f>
              <c:numCache>
                <c:formatCode>#,##0</c:formatCode>
                <c:ptCount val="12"/>
                <c:pt idx="0">
                  <c:v>441797</c:v>
                </c:pt>
                <c:pt idx="1">
                  <c:v>17336</c:v>
                </c:pt>
                <c:pt idx="2">
                  <c:v>49867</c:v>
                </c:pt>
                <c:pt idx="3">
                  <c:v>52049</c:v>
                </c:pt>
                <c:pt idx="4">
                  <c:v>49658</c:v>
                </c:pt>
                <c:pt idx="5">
                  <c:v>41989</c:v>
                </c:pt>
                <c:pt idx="6">
                  <c:v>36520</c:v>
                </c:pt>
                <c:pt idx="7">
                  <c:v>829</c:v>
                </c:pt>
                <c:pt idx="8">
                  <c:v>3616</c:v>
                </c:pt>
                <c:pt idx="9">
                  <c:v>38717</c:v>
                </c:pt>
                <c:pt idx="10">
                  <c:v>3955</c:v>
                </c:pt>
                <c:pt idx="11">
                  <c:v>2558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C8-4238-A9A2-23D0AAD3D7F2}"/>
            </c:ext>
          </c:extLst>
        </c:ser>
        <c:ser>
          <c:idx val="1"/>
          <c:order val="1"/>
          <c:tx>
            <c:strRef>
              <c:f>Д2026!$D$33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Д2026!$B$34:$B$45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НИФЛ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Негативное воздействие на окружающую среду</c:v>
                </c:pt>
                <c:pt idx="8">
                  <c:v>Доходы от оказания платных услуг</c:v>
                </c:pt>
                <c:pt idx="9">
                  <c:v>Доходы от продажи активов</c:v>
                </c:pt>
                <c:pt idx="10">
                  <c:v>Штрафы, санкции</c:v>
                </c:pt>
                <c:pt idx="11">
                  <c:v>Прочие неналоговые доходы</c:v>
                </c:pt>
              </c:strCache>
            </c:strRef>
          </c:cat>
          <c:val>
            <c:numRef>
              <c:f>Д2026!$D$34:$D$45</c:f>
              <c:numCache>
                <c:formatCode>#,##0</c:formatCode>
                <c:ptCount val="12"/>
                <c:pt idx="0">
                  <c:v>500522</c:v>
                </c:pt>
                <c:pt idx="1">
                  <c:v>19056</c:v>
                </c:pt>
                <c:pt idx="2">
                  <c:v>52965</c:v>
                </c:pt>
                <c:pt idx="3">
                  <c:v>53933</c:v>
                </c:pt>
                <c:pt idx="4">
                  <c:v>49528</c:v>
                </c:pt>
                <c:pt idx="5">
                  <c:v>42441</c:v>
                </c:pt>
                <c:pt idx="6">
                  <c:v>36068</c:v>
                </c:pt>
                <c:pt idx="7">
                  <c:v>0</c:v>
                </c:pt>
                <c:pt idx="8">
                  <c:v>1527</c:v>
                </c:pt>
                <c:pt idx="9">
                  <c:v>12260</c:v>
                </c:pt>
                <c:pt idx="10">
                  <c:v>4582</c:v>
                </c:pt>
                <c:pt idx="11">
                  <c:v>1040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C8-4238-A9A2-23D0AAD3D7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5774847"/>
        <c:axId val="612503583"/>
        <c:axId val="0"/>
      </c:bar3DChart>
      <c:catAx>
        <c:axId val="8957748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12503583"/>
        <c:crosses val="autoZero"/>
        <c:auto val="1"/>
        <c:lblAlgn val="ctr"/>
        <c:lblOffset val="100"/>
        <c:noMultiLvlLbl val="0"/>
      </c:catAx>
      <c:valAx>
        <c:axId val="612503583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5774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3965493752888146"/>
          <c:y val="0.9228852996324618"/>
          <c:w val="0.13972177356072299"/>
          <c:h val="5.60350574932044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4939560121508948E-2"/>
          <c:y val="6.9908192744777303E-2"/>
          <c:w val="0.86104176052066639"/>
          <c:h val="0.59028799056147641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Д2026!$B$16</c:f>
              <c:strCache>
                <c:ptCount val="1"/>
                <c:pt idx="0">
                  <c:v>налоговые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p3d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Д2026!$D$14:$E$14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Д2026!$D$16:$E$16</c:f>
              <c:numCache>
                <c:formatCode>#,##0</c:formatCode>
                <c:ptCount val="2"/>
                <c:pt idx="0">
                  <c:v>652697</c:v>
                </c:pt>
                <c:pt idx="1">
                  <c:v>718446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4-451D-954C-120E4B62BE18}"/>
            </c:ext>
          </c:extLst>
        </c:ser>
        <c:ser>
          <c:idx val="1"/>
          <c:order val="1"/>
          <c:tx>
            <c:strRef>
              <c:f>Д2026!$B$17</c:f>
              <c:strCache>
                <c:ptCount val="1"/>
                <c:pt idx="0">
                  <c:v>неналоговые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p3d>
              <a:contourClr>
                <a:schemeClr val="accent1">
                  <a:lumMod val="50000"/>
                </a:schemeClr>
              </a:contourClr>
            </a:sp3d>
          </c:spPr>
          <c:invertIfNegative val="0"/>
          <c:cat>
            <c:numRef>
              <c:f>Д2026!$D$14:$E$14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Д2026!$D$17:$E$17</c:f>
              <c:numCache>
                <c:formatCode>#,##0</c:formatCode>
                <c:ptCount val="2"/>
                <c:pt idx="0">
                  <c:v>93656</c:v>
                </c:pt>
                <c:pt idx="1">
                  <c:v>55476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44-451D-954C-120E4B62BE18}"/>
            </c:ext>
          </c:extLst>
        </c:ser>
        <c:ser>
          <c:idx val="2"/>
          <c:order val="2"/>
          <c:tx>
            <c:strRef>
              <c:f>Д2026!$B$18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p3d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Д2026!$D$14:$E$14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Д2026!$D$18:$E$18</c:f>
              <c:numCache>
                <c:formatCode>#,##0</c:formatCode>
                <c:ptCount val="2"/>
                <c:pt idx="0">
                  <c:v>1174528</c:v>
                </c:pt>
                <c:pt idx="1">
                  <c:v>830163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4-451D-954C-120E4B62BE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04283263"/>
        <c:axId val="605511311"/>
        <c:axId val="0"/>
      </c:bar3DChart>
      <c:catAx>
        <c:axId val="8042832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5511311"/>
        <c:crosses val="autoZero"/>
        <c:auto val="1"/>
        <c:lblAlgn val="ctr"/>
        <c:lblOffset val="100"/>
        <c:noMultiLvlLbl val="0"/>
      </c:catAx>
      <c:valAx>
        <c:axId val="605511311"/>
        <c:scaling>
          <c:orientation val="minMax"/>
          <c:max val="250000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804283263"/>
        <c:crosses val="autoZero"/>
        <c:crossBetween val="between"/>
      </c:valAx>
      <c:spPr>
        <a:noFill/>
        <a:ln>
          <a:solidFill>
            <a:schemeClr val="accent1">
              <a:lumMod val="60000"/>
              <a:lumOff val="4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56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rgbClr val="F0ECD2"/>
        </a:gs>
      </a:gsLst>
      <a:lin ang="2700000" scaled="1"/>
      <a:tileRect/>
    </a:gradFill>
    <a:ln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971123665387133E-2"/>
          <c:y val="3.8764121017312608E-2"/>
          <c:w val="0.87387071218462742"/>
          <c:h val="0.763100164046874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'Диагр Р 2024'!$A$148</c:f>
              <c:strCache>
                <c:ptCount val="1"/>
                <c:pt idx="0">
                  <c:v>объем долга по бюджетным кредитам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 Р 2024'!$B$147:$F$147</c:f>
              <c:strCache>
                <c:ptCount val="5"/>
                <c:pt idx="0">
                  <c:v>1 января 2025</c:v>
                </c:pt>
                <c:pt idx="1">
                  <c:v>1 января 2026</c:v>
                </c:pt>
                <c:pt idx="2">
                  <c:v>1 января 2027</c:v>
                </c:pt>
                <c:pt idx="3">
                  <c:v>1 января 2028</c:v>
                </c:pt>
                <c:pt idx="4">
                  <c:v>1 января 2029</c:v>
                </c:pt>
              </c:strCache>
            </c:strRef>
          </c:cat>
          <c:val>
            <c:numRef>
              <c:f>'Диагр Р 2024'!$B$148:$F$148</c:f>
              <c:numCache>
                <c:formatCode>General</c:formatCode>
                <c:ptCount val="5"/>
                <c:pt idx="0">
                  <c:v>187432</c:v>
                </c:pt>
                <c:pt idx="1">
                  <c:v>253878</c:v>
                </c:pt>
                <c:pt idx="2">
                  <c:v>295424</c:v>
                </c:pt>
                <c:pt idx="3">
                  <c:v>295424</c:v>
                </c:pt>
                <c:pt idx="4">
                  <c:v>295424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B7-4F69-85DD-FEA45BD56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341732367"/>
        <c:axId val="188581615"/>
      </c:barChart>
      <c:lineChart>
        <c:grouping val="standard"/>
        <c:varyColors val="0"/>
        <c:ser>
          <c:idx val="1"/>
          <c:order val="1"/>
          <c:tx>
            <c:strRef>
              <c:f>'Диагр Р 2024'!$A$149</c:f>
              <c:strCache>
                <c:ptCount val="1"/>
                <c:pt idx="0">
                  <c:v>долговая нагрузка 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'Диагр Р 2024'!$B$147:$F$147</c:f>
              <c:strCache>
                <c:ptCount val="5"/>
                <c:pt idx="0">
                  <c:v>1 января 2025</c:v>
                </c:pt>
                <c:pt idx="1">
                  <c:v>1 января 2026</c:v>
                </c:pt>
                <c:pt idx="2">
                  <c:v>1 января 2027</c:v>
                </c:pt>
                <c:pt idx="3">
                  <c:v>1 января 2028</c:v>
                </c:pt>
                <c:pt idx="4">
                  <c:v>1 января 2029</c:v>
                </c:pt>
              </c:strCache>
            </c:strRef>
          </c:cat>
          <c:val>
            <c:numRef>
              <c:f>'Диагр Р 2024'!$B$149:$F$149</c:f>
              <c:numCache>
                <c:formatCode>0%</c:formatCode>
                <c:ptCount val="5"/>
                <c:pt idx="0">
                  <c:v>0.27100000000000002</c:v>
                </c:pt>
                <c:pt idx="1">
                  <c:v>0.35</c:v>
                </c:pt>
                <c:pt idx="2">
                  <c:v>0.39</c:v>
                </c:pt>
                <c:pt idx="3">
                  <c:v>0.36</c:v>
                </c:pt>
                <c:pt idx="4">
                  <c:v>0.34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B7-4F69-85DD-FEA45BD56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8875231"/>
        <c:axId val="371612879"/>
      </c:lineChart>
      <c:catAx>
        <c:axId val="341732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581615"/>
        <c:crosses val="autoZero"/>
        <c:auto val="1"/>
        <c:lblAlgn val="ctr"/>
        <c:lblOffset val="100"/>
        <c:noMultiLvlLbl val="0"/>
      </c:catAx>
      <c:valAx>
        <c:axId val="188581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1732367"/>
        <c:crosses val="autoZero"/>
        <c:crossBetween val="between"/>
      </c:valAx>
      <c:valAx>
        <c:axId val="371612879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8875231"/>
        <c:crosses val="max"/>
        <c:crossBetween val="between"/>
      </c:valAx>
      <c:catAx>
        <c:axId val="46887523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7161287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Лист1!$A$12:$A$17</c:f>
              <c:strCache>
                <c:ptCount val="6"/>
                <c:pt idx="0">
                  <c:v>Дума </c:v>
                </c:pt>
                <c:pt idx="1">
                  <c:v>Администрация </c:v>
                </c:pt>
                <c:pt idx="2">
                  <c:v>КУМИ</c:v>
                </c:pt>
                <c:pt idx="3">
                  <c:v>КСП</c:v>
                </c:pt>
                <c:pt idx="4">
                  <c:v>Управление
 соц.развития</c:v>
                </c:pt>
                <c:pt idx="5">
                  <c:v>Финансовое
 управление </c:v>
                </c:pt>
              </c:strCache>
            </c:strRef>
          </c:cat>
          <c:val>
            <c:numRef>
              <c:f>Лист1!$B$12:$B$17</c:f>
              <c:numCache>
                <c:formatCode>#,##0</c:formatCode>
                <c:ptCount val="6"/>
                <c:pt idx="0">
                  <c:v>14175</c:v>
                </c:pt>
                <c:pt idx="1">
                  <c:v>1491625</c:v>
                </c:pt>
                <c:pt idx="2">
                  <c:v>203638</c:v>
                </c:pt>
                <c:pt idx="3">
                  <c:v>7527</c:v>
                </c:pt>
                <c:pt idx="4">
                  <c:v>323217</c:v>
                </c:pt>
                <c:pt idx="5">
                  <c:v>22640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CA-4507-B9FD-EE5B45B8BEA0}"/>
            </c:ext>
          </c:extLst>
        </c:ser>
        <c:ser>
          <c:idx val="1"/>
          <c:order val="1"/>
          <c:tx>
            <c:strRef>
              <c:f>Лист1!$C$11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Лист1!$A$12:$A$17</c:f>
              <c:strCache>
                <c:ptCount val="6"/>
                <c:pt idx="0">
                  <c:v>Дума </c:v>
                </c:pt>
                <c:pt idx="1">
                  <c:v>Администрация </c:v>
                </c:pt>
                <c:pt idx="2">
                  <c:v>КУМИ</c:v>
                </c:pt>
                <c:pt idx="3">
                  <c:v>КСП</c:v>
                </c:pt>
                <c:pt idx="4">
                  <c:v>Управление
 соц.развития</c:v>
                </c:pt>
                <c:pt idx="5">
                  <c:v>Финансовое
 управление </c:v>
                </c:pt>
              </c:strCache>
            </c:strRef>
          </c:cat>
          <c:val>
            <c:numRef>
              <c:f>Лист1!$C$12:$C$17</c:f>
              <c:numCache>
                <c:formatCode>#,##0</c:formatCode>
                <c:ptCount val="6"/>
                <c:pt idx="0">
                  <c:v>14285</c:v>
                </c:pt>
                <c:pt idx="1">
                  <c:v>1074094</c:v>
                </c:pt>
                <c:pt idx="2">
                  <c:v>175559</c:v>
                </c:pt>
                <c:pt idx="3">
                  <c:v>9064</c:v>
                </c:pt>
                <c:pt idx="4">
                  <c:v>338358</c:v>
                </c:pt>
                <c:pt idx="5">
                  <c:v>26928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CA-4507-B9FD-EE5B45B8BEA0}"/>
            </c:ext>
          </c:extLst>
        </c:ser>
        <c:ser>
          <c:idx val="2"/>
          <c:order val="2"/>
          <c:tx>
            <c:strRef>
              <c:f>Лист1!$D$11</c:f>
              <c:strCache>
                <c:ptCount val="1"/>
                <c:pt idx="0">
                  <c:v>2027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Лист1!$A$12:$A$17</c:f>
              <c:strCache>
                <c:ptCount val="6"/>
                <c:pt idx="0">
                  <c:v>Дума </c:v>
                </c:pt>
                <c:pt idx="1">
                  <c:v>Администрация </c:v>
                </c:pt>
                <c:pt idx="2">
                  <c:v>КУМИ</c:v>
                </c:pt>
                <c:pt idx="3">
                  <c:v>КСП</c:v>
                </c:pt>
                <c:pt idx="4">
                  <c:v>Управление
 соц.развития</c:v>
                </c:pt>
                <c:pt idx="5">
                  <c:v>Финансовое
 управление </c:v>
                </c:pt>
              </c:strCache>
            </c:strRef>
          </c:cat>
          <c:val>
            <c:numRef>
              <c:f>Лист1!$D$12:$D$17</c:f>
              <c:numCache>
                <c:formatCode>#,##0</c:formatCode>
                <c:ptCount val="6"/>
                <c:pt idx="0">
                  <c:v>14248</c:v>
                </c:pt>
                <c:pt idx="1">
                  <c:v>556767</c:v>
                </c:pt>
                <c:pt idx="2">
                  <c:v>376069</c:v>
                </c:pt>
                <c:pt idx="3">
                  <c:v>9031</c:v>
                </c:pt>
                <c:pt idx="4">
                  <c:v>321787</c:v>
                </c:pt>
                <c:pt idx="5">
                  <c:v>26808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CA-4507-B9FD-EE5B45B8BEA0}"/>
            </c:ext>
          </c:extLst>
        </c:ser>
        <c:ser>
          <c:idx val="3"/>
          <c:order val="3"/>
          <c:tx>
            <c:strRef>
              <c:f>Лист1!$E$11</c:f>
              <c:strCache>
                <c:ptCount val="1"/>
                <c:pt idx="0">
                  <c:v>2028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Лист1!$A$12:$A$17</c:f>
              <c:strCache>
                <c:ptCount val="6"/>
                <c:pt idx="0">
                  <c:v>Дума </c:v>
                </c:pt>
                <c:pt idx="1">
                  <c:v>Администрация </c:v>
                </c:pt>
                <c:pt idx="2">
                  <c:v>КУМИ</c:v>
                </c:pt>
                <c:pt idx="3">
                  <c:v>КСП</c:v>
                </c:pt>
                <c:pt idx="4">
                  <c:v>Управление
 соц.развития</c:v>
                </c:pt>
                <c:pt idx="5">
                  <c:v>Финансовое
 управление </c:v>
                </c:pt>
              </c:strCache>
            </c:strRef>
          </c:cat>
          <c:val>
            <c:numRef>
              <c:f>Лист1!$E$12:$E$17</c:f>
              <c:numCache>
                <c:formatCode>#,##0</c:formatCode>
                <c:ptCount val="6"/>
                <c:pt idx="0">
                  <c:v>14250</c:v>
                </c:pt>
                <c:pt idx="1">
                  <c:v>475739</c:v>
                </c:pt>
                <c:pt idx="2">
                  <c:v>527428</c:v>
                </c:pt>
                <c:pt idx="3">
                  <c:v>9031</c:v>
                </c:pt>
                <c:pt idx="4">
                  <c:v>323221</c:v>
                </c:pt>
                <c:pt idx="5">
                  <c:v>26684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CA-4507-B9FD-EE5B45B8B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7880432"/>
        <c:axId val="436987552"/>
      </c:barChart>
      <c:catAx>
        <c:axId val="43788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6987552"/>
        <c:crosses val="autoZero"/>
        <c:auto val="1"/>
        <c:lblAlgn val="ctr"/>
        <c:lblOffset val="100"/>
        <c:noMultiLvlLbl val="0"/>
      </c:catAx>
      <c:valAx>
        <c:axId val="436987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37880432"/>
        <c:crosses val="autoZero"/>
        <c:crossBetween val="between"/>
      </c:valAx>
      <c:spPr>
        <a:gradFill>
          <a:gsLst>
            <a:gs pos="0">
              <a:srgbClr val="E7E7BC"/>
            </a:gs>
            <a:gs pos="76000">
              <a:srgbClr val="EFEFD4"/>
            </a:gs>
            <a:gs pos="100000">
              <a:srgbClr val="F7F7EA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Расходы без учета целевых средств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Лист1!$B$3:$E$3</c:f>
              <c:numCache>
                <c:formatCode>General</c:formatCode>
                <c:ptCount val="4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Лист1!$B$4:$E$4</c:f>
              <c:numCache>
                <c:formatCode>#,##0</c:formatCode>
                <c:ptCount val="4"/>
                <c:pt idx="0">
                  <c:v>1186363.67</c:v>
                </c:pt>
                <c:pt idx="1">
                  <c:v>1095510.6800000002</c:v>
                </c:pt>
                <c:pt idx="2">
                  <c:v>874453.68</c:v>
                </c:pt>
                <c:pt idx="3">
                  <c:v>916552.42000000016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CB-4C68-B36D-83AF46216739}"/>
            </c:ext>
          </c:extLst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Расходы за счет безвозмездных поступлений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Лист1!$B$3:$E$3</c:f>
              <c:numCache>
                <c:formatCode>General</c:formatCode>
                <c:ptCount val="4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numCache>
            </c:numRef>
          </c:cat>
          <c:val>
            <c:numRef>
              <c:f>Лист1!$B$5:$E$5</c:f>
              <c:numCache>
                <c:formatCode>#,##0</c:formatCode>
                <c:ptCount val="4"/>
                <c:pt idx="0" formatCode="#,##0.00">
                  <c:v>876458.51</c:v>
                </c:pt>
                <c:pt idx="1">
                  <c:v>542777.37</c:v>
                </c:pt>
                <c:pt idx="2" formatCode="#,##0.00">
                  <c:v>455256.35</c:v>
                </c:pt>
                <c:pt idx="3" formatCode="#,##0.00">
                  <c:v>536800.44999999995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CB-4C68-B36D-83AF462167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34807264"/>
        <c:axId val="1384509216"/>
        <c:axId val="0"/>
      </c:bar3DChart>
      <c:catAx>
        <c:axId val="1234807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84509216"/>
        <c:crosses val="autoZero"/>
        <c:auto val="1"/>
        <c:lblAlgn val="ctr"/>
        <c:lblOffset val="100"/>
        <c:noMultiLvlLbl val="0"/>
      </c:catAx>
      <c:valAx>
        <c:axId val="1384509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3480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rgbClr val="E7E7BC"/>
        </a:gs>
        <a:gs pos="50000">
          <a:srgbClr val="EFEFD4"/>
        </a:gs>
        <a:gs pos="100000">
          <a:srgbClr val="F7F7EA"/>
        </a:gs>
      </a:gsLst>
      <a:lin ang="5400000" scaled="0"/>
    </a:gradFill>
    <a:ln>
      <a:solidFill>
        <a:schemeClr val="accent1">
          <a:lumMod val="75000"/>
        </a:schemeClr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Лист1!$B$33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Лист1!$A$34:$A$38</c:f>
              <c:strCache>
                <c:ptCount val="5"/>
                <c:pt idx="0">
                  <c:v>Общегосударственные
 вопросы</c:v>
                </c:pt>
                <c:pt idx="1">
                  <c:v>Социально
-культурная 
сфера</c:v>
                </c:pt>
                <c:pt idx="2">
                  <c:v>Жилищно
-коммунальное
хозяйство</c:v>
                </c:pt>
                <c:pt idx="3">
                  <c:v>Национальная экономика</c:v>
                </c:pt>
                <c:pt idx="4">
                  <c:v>Прочие 
расходы</c:v>
                </c:pt>
              </c:strCache>
            </c:strRef>
          </c:cat>
          <c:val>
            <c:numRef>
              <c:f>Лист1!$B$34:$B$38</c:f>
              <c:numCache>
                <c:formatCode>#,##0</c:formatCode>
                <c:ptCount val="5"/>
                <c:pt idx="0">
                  <c:v>359968.15</c:v>
                </c:pt>
                <c:pt idx="1">
                  <c:v>718285.23000000021</c:v>
                </c:pt>
                <c:pt idx="2">
                  <c:v>611559.80000000005</c:v>
                </c:pt>
                <c:pt idx="3">
                  <c:v>286431.2</c:v>
                </c:pt>
                <c:pt idx="4">
                  <c:v>86577.619999999821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78-4A5B-84D9-0660E8F0F035}"/>
            </c:ext>
          </c:extLst>
        </c:ser>
        <c:ser>
          <c:idx val="1"/>
          <c:order val="1"/>
          <c:tx>
            <c:strRef>
              <c:f>Лист1!$C$33</c:f>
              <c:strCache>
                <c:ptCount val="1"/>
                <c:pt idx="0">
                  <c:v>2026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Лист1!$A$34:$A$38</c:f>
              <c:strCache>
                <c:ptCount val="5"/>
                <c:pt idx="0">
                  <c:v>Общегосударственные
 вопросы</c:v>
                </c:pt>
                <c:pt idx="1">
                  <c:v>Социально
-культурная 
сфера</c:v>
                </c:pt>
                <c:pt idx="2">
                  <c:v>Жилищно
-коммунальное
хозяйство</c:v>
                </c:pt>
                <c:pt idx="3">
                  <c:v>Национальная экономика</c:v>
                </c:pt>
                <c:pt idx="4">
                  <c:v>Прочие 
расходы</c:v>
                </c:pt>
              </c:strCache>
            </c:strRef>
          </c:cat>
          <c:val>
            <c:numRef>
              <c:f>Лист1!$C$34:$C$38</c:f>
              <c:numCache>
                <c:formatCode>#,##0</c:formatCode>
                <c:ptCount val="5"/>
                <c:pt idx="0">
                  <c:v>356299.54</c:v>
                </c:pt>
                <c:pt idx="1">
                  <c:v>716030.2300000001</c:v>
                </c:pt>
                <c:pt idx="2">
                  <c:v>170306.03</c:v>
                </c:pt>
                <c:pt idx="3">
                  <c:v>330680.18</c:v>
                </c:pt>
                <c:pt idx="4">
                  <c:v>64972.019999999844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78-4A5B-84D9-0660E8F0F0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806259952"/>
        <c:axId val="966159840"/>
      </c:barChart>
      <c:catAx>
        <c:axId val="806259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66159840"/>
        <c:crosses val="autoZero"/>
        <c:auto val="1"/>
        <c:lblAlgn val="ctr"/>
        <c:lblOffset val="100"/>
        <c:noMultiLvlLbl val="0"/>
      </c:catAx>
      <c:valAx>
        <c:axId val="96615984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6259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415061281839979"/>
          <c:y val="0.91798402865920647"/>
          <c:w val="0.14532523605435932"/>
          <c:h val="5.95965444660792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E5B60-47CD-4276-B997-3CD40F1FA56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5A2DD2-8F25-42BC-BA32-B0B9D20A39B8}">
      <dgm:prSet phldrT="[Текст]" custT="1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300" b="1" dirty="0">
              <a:solidFill>
                <a:schemeClr val="tx1"/>
              </a:solidFill>
            </a:rPr>
            <a:t>Финансирование национальных проектов</a:t>
          </a:r>
        </a:p>
      </dgm:t>
    </dgm:pt>
    <dgm:pt modelId="{5C0008E0-DA70-4A76-AB43-24C7394EDC49}" type="parTrans" cxnId="{BF8C71CF-D050-4609-87F3-45F9BB5A6569}">
      <dgm:prSet/>
      <dgm:spPr/>
      <dgm:t>
        <a:bodyPr/>
        <a:lstStyle/>
        <a:p>
          <a:endParaRPr lang="ru-RU"/>
        </a:p>
      </dgm:t>
    </dgm:pt>
    <dgm:pt modelId="{3B4F9E85-4D2C-452A-9F1B-373D11D6FB22}" type="sibTrans" cxnId="{BF8C71CF-D050-4609-87F3-45F9BB5A6569}">
      <dgm:prSet/>
      <dgm:spPr/>
      <dgm:t>
        <a:bodyPr/>
        <a:lstStyle/>
        <a:p>
          <a:endParaRPr lang="ru-RU"/>
        </a:p>
      </dgm:t>
    </dgm:pt>
    <dgm:pt modelId="{C6B3C354-A57A-4AB9-8C75-F802E230FC65}">
      <dgm:prSet phldrT="[Текст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altLang="ru-RU" sz="1200" b="1" dirty="0">
              <a:solidFill>
                <a:schemeClr val="tx1"/>
              </a:solidFill>
            </a:rPr>
            <a:t>31</a:t>
          </a:r>
          <a:r>
            <a:rPr lang="ru-RU" altLang="ru-RU" sz="1200" b="1" dirty="0">
              <a:solidFill>
                <a:schemeClr val="tx1"/>
              </a:solidFill>
            </a:rPr>
            <a:t> </a:t>
          </a:r>
          <a:r>
            <a:rPr lang="ru-RU" altLang="ru-RU" sz="1200" b="1" dirty="0" err="1">
              <a:solidFill>
                <a:schemeClr val="tx1"/>
              </a:solidFill>
            </a:rPr>
            <a:t>муници-пальная</a:t>
          </a:r>
          <a:r>
            <a:rPr lang="ru-RU" altLang="ru-RU" sz="1200" b="1" dirty="0">
              <a:solidFill>
                <a:schemeClr val="tx1"/>
              </a:solidFill>
            </a:rPr>
            <a:t> программа –  54,4% расходов бюджета, 923613,1 тыс. руб.</a:t>
          </a:r>
          <a:endParaRPr lang="ru-RU" sz="1200" dirty="0"/>
        </a:p>
      </dgm:t>
    </dgm:pt>
    <dgm:pt modelId="{42E1C6A7-22E3-4B8A-8409-5F770F661284}" type="parTrans" cxnId="{613FF305-E755-4FE3-B087-CE5E81483900}">
      <dgm:prSet/>
      <dgm:spPr/>
      <dgm:t>
        <a:bodyPr/>
        <a:lstStyle/>
        <a:p>
          <a:endParaRPr lang="ru-RU"/>
        </a:p>
      </dgm:t>
    </dgm:pt>
    <dgm:pt modelId="{51EB1ECF-F07F-4078-A747-076D56BBA681}" type="sibTrans" cxnId="{613FF305-E755-4FE3-B087-CE5E81483900}">
      <dgm:prSet/>
      <dgm:spPr/>
      <dgm:t>
        <a:bodyPr/>
        <a:lstStyle/>
        <a:p>
          <a:endParaRPr lang="ru-RU"/>
        </a:p>
      </dgm:t>
    </dgm:pt>
    <dgm:pt modelId="{A5988B26-4196-45E4-9828-91D6F060157D}">
      <dgm:prSet phldrT="[Текст]" custT="1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200" b="1" dirty="0">
              <a:solidFill>
                <a:schemeClr val="tx1"/>
              </a:solidFill>
            </a:rPr>
            <a:t>Программный бюджет</a:t>
          </a:r>
        </a:p>
      </dgm:t>
    </dgm:pt>
    <dgm:pt modelId="{3B4BAA2C-4761-4D96-9562-40E61776B333}" type="parTrans" cxnId="{72B3BCF6-DECC-4C36-9DF9-7F2F45B925FB}">
      <dgm:prSet/>
      <dgm:spPr/>
      <dgm:t>
        <a:bodyPr/>
        <a:lstStyle/>
        <a:p>
          <a:endParaRPr lang="ru-RU"/>
        </a:p>
      </dgm:t>
    </dgm:pt>
    <dgm:pt modelId="{AC4AC3C0-2C62-4912-B4AE-D8C105F85DAC}" type="sibTrans" cxnId="{72B3BCF6-DECC-4C36-9DF9-7F2F45B925FB}">
      <dgm:prSet/>
      <dgm:spPr/>
      <dgm:t>
        <a:bodyPr/>
        <a:lstStyle/>
        <a:p>
          <a:endParaRPr lang="ru-RU"/>
        </a:p>
      </dgm:t>
    </dgm:pt>
    <dgm:pt modelId="{2BFCE577-DE0A-491D-AE9C-42ADE3D4BAAF}">
      <dgm:prSet phldrT="[Текст]" custT="1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200" b="1" dirty="0">
              <a:solidFill>
                <a:schemeClr val="tx1"/>
              </a:solidFill>
            </a:rPr>
            <a:t>Сохранение социальной направленности, исполнение принятых обязательств</a:t>
          </a:r>
        </a:p>
      </dgm:t>
    </dgm:pt>
    <dgm:pt modelId="{8652DB5E-503D-4A3E-80FF-F086ED6F8A23}" type="parTrans" cxnId="{C9322C54-D38F-4A7E-8E7E-34036EA6293A}">
      <dgm:prSet/>
      <dgm:spPr/>
      <dgm:t>
        <a:bodyPr/>
        <a:lstStyle/>
        <a:p>
          <a:endParaRPr lang="ru-RU"/>
        </a:p>
      </dgm:t>
    </dgm:pt>
    <dgm:pt modelId="{21A5333E-4D1F-4D40-B38B-1376EEE582A4}" type="sibTrans" cxnId="{C9322C54-D38F-4A7E-8E7E-34036EA6293A}">
      <dgm:prSet/>
      <dgm:spPr/>
      <dgm:t>
        <a:bodyPr/>
        <a:lstStyle/>
        <a:p>
          <a:endParaRPr lang="ru-RU"/>
        </a:p>
      </dgm:t>
    </dgm:pt>
    <dgm:pt modelId="{D24BFFD8-EF04-415F-8737-5AED7ED5CFA6}">
      <dgm:prSet phldrT="[Текст]" custT="1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200" b="1" dirty="0">
              <a:solidFill>
                <a:schemeClr val="tx1"/>
              </a:solidFill>
            </a:rPr>
            <a:t>Исполнение указов Президента РФ в части оплаты труда ОКГ</a:t>
          </a:r>
          <a:endParaRPr lang="ru-RU" sz="1200" dirty="0"/>
        </a:p>
      </dgm:t>
    </dgm:pt>
    <dgm:pt modelId="{44DE0BA7-D9B6-412C-B431-5DDCD18DEF23}" type="parTrans" cxnId="{68D83352-B149-4C52-AD39-DA01EE358B08}">
      <dgm:prSet/>
      <dgm:spPr/>
      <dgm:t>
        <a:bodyPr/>
        <a:lstStyle/>
        <a:p>
          <a:endParaRPr lang="ru-RU"/>
        </a:p>
      </dgm:t>
    </dgm:pt>
    <dgm:pt modelId="{21306EB1-CCC2-4C3E-AF72-EA67560FACA6}" type="sibTrans" cxnId="{68D83352-B149-4C52-AD39-DA01EE358B08}">
      <dgm:prSet/>
      <dgm:spPr/>
      <dgm:t>
        <a:bodyPr/>
        <a:lstStyle/>
        <a:p>
          <a:endParaRPr lang="ru-RU"/>
        </a:p>
      </dgm:t>
    </dgm:pt>
    <dgm:pt modelId="{70243648-25EE-4474-AAA9-B5DE059FBFD4}">
      <dgm:prSet phldrT="[Текст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scene3d>
          <a:camera prst="orthographicFront"/>
          <a:lightRig rig="threePt" dir="t"/>
        </a:scene3d>
        <a:sp3d prstMaterial="matte">
          <a:bevelT w="165100" prst="coolSlant"/>
        </a:sp3d>
      </dgm:spPr>
      <dgm:t>
        <a:bodyPr/>
        <a:lstStyle/>
        <a:p>
          <a:r>
            <a:rPr lang="ru-RU" sz="1200" b="1" dirty="0" err="1"/>
            <a:t>Инфраструк</a:t>
          </a:r>
          <a:r>
            <a:rPr lang="ru-RU" sz="1200" b="1" dirty="0"/>
            <a:t>-тура для жизни – 51561,6 тыс. руб</a:t>
          </a:r>
          <a:r>
            <a:rPr lang="ru-RU" sz="1300" dirty="0"/>
            <a:t>.</a:t>
          </a:r>
        </a:p>
      </dgm:t>
    </dgm:pt>
    <dgm:pt modelId="{50858B81-A937-46F2-80D7-771601871258}" type="parTrans" cxnId="{C333AA45-5E0A-4331-8359-8D0E3810DE75}">
      <dgm:prSet/>
      <dgm:spPr/>
      <dgm:t>
        <a:bodyPr/>
        <a:lstStyle/>
        <a:p>
          <a:endParaRPr lang="ru-RU"/>
        </a:p>
      </dgm:t>
    </dgm:pt>
    <dgm:pt modelId="{27284276-5DFB-419B-80D3-7FE390B4929E}" type="sibTrans" cxnId="{C333AA45-5E0A-4331-8359-8D0E3810DE75}">
      <dgm:prSet/>
      <dgm:spPr/>
      <dgm:t>
        <a:bodyPr/>
        <a:lstStyle/>
        <a:p>
          <a:endParaRPr lang="ru-RU"/>
        </a:p>
      </dgm:t>
    </dgm:pt>
    <dgm:pt modelId="{3BD6E78D-4FAC-4DDC-B59E-A6CDFDD57F52}">
      <dgm:prSet phldrT="[Текст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sz="1200" b="1" dirty="0"/>
            <a:t>Средства на индексацию оплаты труда работников  муниципальных учреждений-5,0% с </a:t>
          </a:r>
          <a:r>
            <a:rPr lang="en-US" sz="1200" b="1" dirty="0"/>
            <a:t>XII-2026</a:t>
          </a:r>
          <a:endParaRPr lang="ru-RU" sz="1200" b="1" dirty="0"/>
        </a:p>
      </dgm:t>
    </dgm:pt>
    <dgm:pt modelId="{667FA797-05C0-4A45-BE79-C17769404E07}" type="parTrans" cxnId="{751D778C-A694-4EDB-A0BA-C9EF9CDB287E}">
      <dgm:prSet/>
      <dgm:spPr/>
      <dgm:t>
        <a:bodyPr/>
        <a:lstStyle/>
        <a:p>
          <a:endParaRPr lang="ru-RU"/>
        </a:p>
      </dgm:t>
    </dgm:pt>
    <dgm:pt modelId="{61E492A1-1488-453C-B1E9-AC1B12EDCBE2}" type="sibTrans" cxnId="{751D778C-A694-4EDB-A0BA-C9EF9CDB287E}">
      <dgm:prSet/>
      <dgm:spPr/>
      <dgm:t>
        <a:bodyPr/>
        <a:lstStyle/>
        <a:p>
          <a:endParaRPr lang="ru-RU"/>
        </a:p>
      </dgm:t>
    </dgm:pt>
    <dgm:pt modelId="{29C8D4C7-1919-49B2-A866-E0BF564C1480}">
      <dgm:prSet phldrT="[Текст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altLang="ru-RU" sz="1200" b="1" dirty="0">
              <a:solidFill>
                <a:schemeClr val="tx1"/>
              </a:solidFill>
            </a:rPr>
            <a:t>Средняя заработная плата педагогических работников – 71053 руб.,  работников культуры –65854руб.</a:t>
          </a:r>
          <a:endParaRPr lang="ru-RU" sz="1200" dirty="0"/>
        </a:p>
      </dgm:t>
    </dgm:pt>
    <dgm:pt modelId="{4DE34B0C-541D-4858-95C1-633C35C379D3}" type="parTrans" cxnId="{65D6704C-FE41-42A8-BD87-CCDADDDE9B78}">
      <dgm:prSet/>
      <dgm:spPr/>
      <dgm:t>
        <a:bodyPr/>
        <a:lstStyle/>
        <a:p>
          <a:endParaRPr lang="ru-RU"/>
        </a:p>
      </dgm:t>
    </dgm:pt>
    <dgm:pt modelId="{696988D1-90DB-4334-95FC-9429BA4418BB}" type="sibTrans" cxnId="{65D6704C-FE41-42A8-BD87-CCDADDDE9B78}">
      <dgm:prSet/>
      <dgm:spPr/>
      <dgm:t>
        <a:bodyPr/>
        <a:lstStyle/>
        <a:p>
          <a:endParaRPr lang="ru-RU"/>
        </a:p>
      </dgm:t>
    </dgm:pt>
    <dgm:pt modelId="{CAA5E591-7543-447F-AE58-F3070E2A8F26}">
      <dgm:prSet phldrT="[Текст]" custT="1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1200" b="1" dirty="0">
              <a:solidFill>
                <a:schemeClr val="tx1"/>
              </a:solidFill>
            </a:rPr>
            <a:t>Индексация тарифов, повышение оплаты труда</a:t>
          </a:r>
        </a:p>
      </dgm:t>
    </dgm:pt>
    <dgm:pt modelId="{F5055D2D-7895-43C0-A116-50F42D4E3AA1}" type="parTrans" cxnId="{DFD209AC-B689-4628-86C7-EDB15704293C}">
      <dgm:prSet/>
      <dgm:spPr/>
      <dgm:t>
        <a:bodyPr/>
        <a:lstStyle/>
        <a:p>
          <a:endParaRPr lang="ru-RU"/>
        </a:p>
      </dgm:t>
    </dgm:pt>
    <dgm:pt modelId="{86D10A19-7E05-43B1-B27A-3085AD501A90}" type="sibTrans" cxnId="{DFD209AC-B689-4628-86C7-EDB15704293C}">
      <dgm:prSet/>
      <dgm:spPr/>
      <dgm:t>
        <a:bodyPr/>
        <a:lstStyle/>
        <a:p>
          <a:endParaRPr lang="ru-RU"/>
        </a:p>
      </dgm:t>
    </dgm:pt>
    <dgm:pt modelId="{8CCCA5A2-BC34-438E-B417-3AD02C2DB66C}">
      <dgm:prSet phldrT="[Текст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sz="1200" b="1" dirty="0"/>
            <a:t>Увеличение расходов на оплату коммунальных услуг</a:t>
          </a:r>
        </a:p>
      </dgm:t>
    </dgm:pt>
    <dgm:pt modelId="{B138D2F9-2C0B-4BE1-9E04-B1C7AE07823E}" type="parTrans" cxnId="{BDD797F2-FF26-48A7-8531-837DF8271AE0}">
      <dgm:prSet/>
      <dgm:spPr/>
      <dgm:t>
        <a:bodyPr/>
        <a:lstStyle/>
        <a:p>
          <a:endParaRPr lang="ru-RU"/>
        </a:p>
      </dgm:t>
    </dgm:pt>
    <dgm:pt modelId="{F345D494-DF76-43D8-82B9-2BF4C697EF49}" type="sibTrans" cxnId="{BDD797F2-FF26-48A7-8531-837DF8271AE0}">
      <dgm:prSet/>
      <dgm:spPr/>
      <dgm:t>
        <a:bodyPr/>
        <a:lstStyle/>
        <a:p>
          <a:endParaRPr lang="ru-RU"/>
        </a:p>
      </dgm:t>
    </dgm:pt>
    <dgm:pt modelId="{4F2EC3F9-B133-49AC-ABD4-CA6ECF3FBF5E}">
      <dgm:prSet phldrT="[Текст]"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sz="1200" b="1" dirty="0"/>
            <a:t>Увеличение размера МРОТ до 27093руб. </a:t>
          </a:r>
        </a:p>
      </dgm:t>
    </dgm:pt>
    <dgm:pt modelId="{32D8CC41-B6EC-405D-A794-528A163E199F}" type="parTrans" cxnId="{3E6C3B94-DE0C-4158-BC74-46A5787C8888}">
      <dgm:prSet/>
      <dgm:spPr/>
      <dgm:t>
        <a:bodyPr/>
        <a:lstStyle/>
        <a:p>
          <a:endParaRPr lang="ru-RU"/>
        </a:p>
      </dgm:t>
    </dgm:pt>
    <dgm:pt modelId="{2FDB50B2-951E-4E48-90AB-FE51EC4AE566}" type="sibTrans" cxnId="{3E6C3B94-DE0C-4158-BC74-46A5787C8888}">
      <dgm:prSet/>
      <dgm:spPr/>
      <dgm:t>
        <a:bodyPr/>
        <a:lstStyle/>
        <a:p>
          <a:endParaRPr lang="ru-RU"/>
        </a:p>
      </dgm:t>
    </dgm:pt>
    <dgm:pt modelId="{1F85A9F0-AFCC-4B4C-B021-4996267F8514}" type="pres">
      <dgm:prSet presAssocID="{B7EE5B60-47CD-4276-B997-3CD40F1FA56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BE6B94A-A102-4D95-8B5C-079D8EB376FB}" type="pres">
      <dgm:prSet presAssocID="{165A2DD2-8F25-42BC-BA32-B0B9D20A39B8}" presName="root" presStyleCnt="0"/>
      <dgm:spPr/>
    </dgm:pt>
    <dgm:pt modelId="{3B85317F-AE13-4247-98FB-283DF5E1B1C9}" type="pres">
      <dgm:prSet presAssocID="{165A2DD2-8F25-42BC-BA32-B0B9D20A39B8}" presName="rootComposite" presStyleCnt="0"/>
      <dgm:spPr/>
    </dgm:pt>
    <dgm:pt modelId="{CC83CDB7-5FD7-4544-AF60-1DCAE7A773CA}" type="pres">
      <dgm:prSet presAssocID="{165A2DD2-8F25-42BC-BA32-B0B9D20A39B8}" presName="rootText" presStyleLbl="node1" presStyleIdx="0" presStyleCnt="5" custScaleX="303487" custScaleY="345143" custLinFactNeighborX="10386" custLinFactNeighborY="-89873"/>
      <dgm:spPr/>
    </dgm:pt>
    <dgm:pt modelId="{0487C0B7-9327-4690-A7BC-2074D7A60650}" type="pres">
      <dgm:prSet presAssocID="{165A2DD2-8F25-42BC-BA32-B0B9D20A39B8}" presName="rootConnector" presStyleLbl="node1" presStyleIdx="0" presStyleCnt="5"/>
      <dgm:spPr/>
    </dgm:pt>
    <dgm:pt modelId="{1A78723C-CDBD-4426-B206-409DF49F8247}" type="pres">
      <dgm:prSet presAssocID="{165A2DD2-8F25-42BC-BA32-B0B9D20A39B8}" presName="childShape" presStyleCnt="0"/>
      <dgm:spPr/>
    </dgm:pt>
    <dgm:pt modelId="{DBB51F34-529F-4906-A06F-1941A0311719}" type="pres">
      <dgm:prSet presAssocID="{50858B81-A937-46F2-80D7-771601871258}" presName="Name13" presStyleLbl="parChTrans1D2" presStyleIdx="0" presStyleCnt="6"/>
      <dgm:spPr/>
    </dgm:pt>
    <dgm:pt modelId="{7044B8DA-8603-4502-8B44-CDE9D6BA88FF}" type="pres">
      <dgm:prSet presAssocID="{70243648-25EE-4474-AAA9-B5DE059FBFD4}" presName="childText" presStyleLbl="bgAcc1" presStyleIdx="0" presStyleCnt="6" custScaleX="263462" custScaleY="300020" custLinFactNeighborX="9080" custLinFactNeighborY="-27326">
        <dgm:presLayoutVars>
          <dgm:bulletEnabled val="1"/>
        </dgm:presLayoutVars>
      </dgm:prSet>
      <dgm:spPr/>
    </dgm:pt>
    <dgm:pt modelId="{2902FD3F-B3F5-43EF-BAA5-854B32A41245}" type="pres">
      <dgm:prSet presAssocID="{2BFCE577-DE0A-491D-AE9C-42ADE3D4BAAF}" presName="root" presStyleCnt="0"/>
      <dgm:spPr/>
    </dgm:pt>
    <dgm:pt modelId="{419228F3-178F-4D72-A7F6-1E3FA493139C}" type="pres">
      <dgm:prSet presAssocID="{2BFCE577-DE0A-491D-AE9C-42ADE3D4BAAF}" presName="rootComposite" presStyleCnt="0"/>
      <dgm:spPr/>
    </dgm:pt>
    <dgm:pt modelId="{43E3FEF8-F6C1-42C9-BA0A-651E16EFACE1}" type="pres">
      <dgm:prSet presAssocID="{2BFCE577-DE0A-491D-AE9C-42ADE3D4BAAF}" presName="rootText" presStyleLbl="node1" presStyleIdx="1" presStyleCnt="5" custScaleX="265363" custScaleY="362017" custLinFactX="126299" custLinFactNeighborX="200000" custLinFactNeighborY="-55325"/>
      <dgm:spPr/>
    </dgm:pt>
    <dgm:pt modelId="{01AAF0F5-035D-428D-9E1B-6C50B3FF8AEA}" type="pres">
      <dgm:prSet presAssocID="{2BFCE577-DE0A-491D-AE9C-42ADE3D4BAAF}" presName="rootConnector" presStyleLbl="node1" presStyleIdx="1" presStyleCnt="5"/>
      <dgm:spPr/>
    </dgm:pt>
    <dgm:pt modelId="{40DF04EF-3551-4632-81CC-5683ADA8B345}" type="pres">
      <dgm:prSet presAssocID="{2BFCE577-DE0A-491D-AE9C-42ADE3D4BAAF}" presName="childShape" presStyleCnt="0"/>
      <dgm:spPr/>
    </dgm:pt>
    <dgm:pt modelId="{722B6DF4-A96D-40AF-92D9-7C1FD63EDC49}" type="pres">
      <dgm:prSet presAssocID="{D24BFFD8-EF04-415F-8737-5AED7ED5CFA6}" presName="root" presStyleCnt="0"/>
      <dgm:spPr/>
    </dgm:pt>
    <dgm:pt modelId="{45CB2F52-CEFE-470F-9005-7BF7136D77E7}" type="pres">
      <dgm:prSet presAssocID="{D24BFFD8-EF04-415F-8737-5AED7ED5CFA6}" presName="rootComposite" presStyleCnt="0"/>
      <dgm:spPr/>
    </dgm:pt>
    <dgm:pt modelId="{1F6778A8-36D6-421C-8D05-D449D062D00C}" type="pres">
      <dgm:prSet presAssocID="{D24BFFD8-EF04-415F-8737-5AED7ED5CFA6}" presName="rootText" presStyleLbl="node1" presStyleIdx="2" presStyleCnt="5" custScaleX="241166" custScaleY="320731" custLinFactX="-100000" custLinFactNeighborX="-164392" custLinFactNeighborY="-91514"/>
      <dgm:spPr/>
    </dgm:pt>
    <dgm:pt modelId="{649A6008-B8B8-483D-9C2E-230978467979}" type="pres">
      <dgm:prSet presAssocID="{D24BFFD8-EF04-415F-8737-5AED7ED5CFA6}" presName="rootConnector" presStyleLbl="node1" presStyleIdx="2" presStyleCnt="5"/>
      <dgm:spPr/>
    </dgm:pt>
    <dgm:pt modelId="{DACE4E15-FF27-489C-BDD2-5B2778AEDEFF}" type="pres">
      <dgm:prSet presAssocID="{D24BFFD8-EF04-415F-8737-5AED7ED5CFA6}" presName="childShape" presStyleCnt="0"/>
      <dgm:spPr/>
    </dgm:pt>
    <dgm:pt modelId="{57C52CAB-5F8D-4017-AB76-0FC12DE85DAD}" type="pres">
      <dgm:prSet presAssocID="{4DE34B0C-541D-4858-95C1-633C35C379D3}" presName="Name13" presStyleLbl="parChTrans1D2" presStyleIdx="1" presStyleCnt="6"/>
      <dgm:spPr/>
    </dgm:pt>
    <dgm:pt modelId="{5153BA3D-42A4-4C0B-874D-42FDBDAA3451}" type="pres">
      <dgm:prSet presAssocID="{29C8D4C7-1919-49B2-A866-E0BF564C1480}" presName="childText" presStyleLbl="bgAcc1" presStyleIdx="1" presStyleCnt="6" custScaleX="438236" custScaleY="325568" custLinFactX="-100000" custLinFactNeighborX="-162377" custLinFactNeighborY="69088">
        <dgm:presLayoutVars>
          <dgm:bulletEnabled val="1"/>
        </dgm:presLayoutVars>
      </dgm:prSet>
      <dgm:spPr/>
    </dgm:pt>
    <dgm:pt modelId="{D968812D-B59D-4D49-BCE4-9F1F2E5B7586}" type="pres">
      <dgm:prSet presAssocID="{CAA5E591-7543-447F-AE58-F3070E2A8F26}" presName="root" presStyleCnt="0"/>
      <dgm:spPr/>
    </dgm:pt>
    <dgm:pt modelId="{5B5BBD7E-E393-43AC-8A8E-0AEE31749B14}" type="pres">
      <dgm:prSet presAssocID="{CAA5E591-7543-447F-AE58-F3070E2A8F26}" presName="rootComposite" presStyleCnt="0"/>
      <dgm:spPr/>
    </dgm:pt>
    <dgm:pt modelId="{EDE7E6F6-048B-453A-9ED7-E79796E084EC}" type="pres">
      <dgm:prSet presAssocID="{CAA5E591-7543-447F-AE58-F3070E2A8F26}" presName="rootText" presStyleLbl="node1" presStyleIdx="3" presStyleCnt="5" custScaleX="259969" custScaleY="235020" custLinFactNeighborX="-21321" custLinFactNeighborY="-79085"/>
      <dgm:spPr/>
    </dgm:pt>
    <dgm:pt modelId="{0D10EE0B-FD1A-4B7C-B0DD-A6150DF2F4CF}" type="pres">
      <dgm:prSet presAssocID="{CAA5E591-7543-447F-AE58-F3070E2A8F26}" presName="rootConnector" presStyleLbl="node1" presStyleIdx="3" presStyleCnt="5"/>
      <dgm:spPr/>
    </dgm:pt>
    <dgm:pt modelId="{2818D543-DDA8-41D4-B3B6-FFA314E613FF}" type="pres">
      <dgm:prSet presAssocID="{CAA5E591-7543-447F-AE58-F3070E2A8F26}" presName="childShape" presStyleCnt="0"/>
      <dgm:spPr/>
    </dgm:pt>
    <dgm:pt modelId="{7591F2F3-9937-4311-917F-6C15B61EB585}" type="pres">
      <dgm:prSet presAssocID="{B138D2F9-2C0B-4BE1-9E04-B1C7AE07823E}" presName="Name13" presStyleLbl="parChTrans1D2" presStyleIdx="2" presStyleCnt="6"/>
      <dgm:spPr/>
    </dgm:pt>
    <dgm:pt modelId="{4C3788EE-BEB5-4552-88A3-86D21705682B}" type="pres">
      <dgm:prSet presAssocID="{8CCCA5A2-BC34-438E-B417-3AD02C2DB66C}" presName="childText" presStyleLbl="bgAcc1" presStyleIdx="2" presStyleCnt="6" custScaleX="309632" custScaleY="313477" custLinFactNeighborX="-4866" custLinFactNeighborY="-23028">
        <dgm:presLayoutVars>
          <dgm:bulletEnabled val="1"/>
        </dgm:presLayoutVars>
      </dgm:prSet>
      <dgm:spPr/>
    </dgm:pt>
    <dgm:pt modelId="{1096C02E-33C9-40DB-A58E-34256E5AC8C2}" type="pres">
      <dgm:prSet presAssocID="{667FA797-05C0-4A45-BE79-C17769404E07}" presName="Name13" presStyleLbl="parChTrans1D2" presStyleIdx="3" presStyleCnt="6"/>
      <dgm:spPr/>
    </dgm:pt>
    <dgm:pt modelId="{728535EC-901F-4A98-8E60-B448C7CD72FF}" type="pres">
      <dgm:prSet presAssocID="{3BD6E78D-4FAC-4DDC-B59E-A6CDFDD57F52}" presName="childText" presStyleLbl="bgAcc1" presStyleIdx="3" presStyleCnt="6" custScaleX="307848" custScaleY="450004" custLinFactNeighborX="-9060" custLinFactNeighborY="-302">
        <dgm:presLayoutVars>
          <dgm:bulletEnabled val="1"/>
        </dgm:presLayoutVars>
      </dgm:prSet>
      <dgm:spPr/>
    </dgm:pt>
    <dgm:pt modelId="{CBB0343C-F7FD-4544-AB10-784821D7805A}" type="pres">
      <dgm:prSet presAssocID="{32D8CC41-B6EC-405D-A794-528A163E199F}" presName="Name13" presStyleLbl="parChTrans1D2" presStyleIdx="4" presStyleCnt="6"/>
      <dgm:spPr/>
    </dgm:pt>
    <dgm:pt modelId="{966F85FC-0A46-4191-93AC-1ECE41B479CA}" type="pres">
      <dgm:prSet presAssocID="{4F2EC3F9-B133-49AC-ABD4-CA6ECF3FBF5E}" presName="childText" presStyleLbl="bgAcc1" presStyleIdx="4" presStyleCnt="6" custScaleX="303598" custScaleY="227878" custLinFactNeighborX="-9060" custLinFactNeighborY="40650">
        <dgm:presLayoutVars>
          <dgm:bulletEnabled val="1"/>
        </dgm:presLayoutVars>
      </dgm:prSet>
      <dgm:spPr/>
    </dgm:pt>
    <dgm:pt modelId="{5FB11379-7A0A-4569-939B-34C503905E40}" type="pres">
      <dgm:prSet presAssocID="{A5988B26-4196-45E4-9828-91D6F060157D}" presName="root" presStyleCnt="0"/>
      <dgm:spPr/>
    </dgm:pt>
    <dgm:pt modelId="{10371CF1-F6B3-48C0-B5E2-B37E4700B9F6}" type="pres">
      <dgm:prSet presAssocID="{A5988B26-4196-45E4-9828-91D6F060157D}" presName="rootComposite" presStyleCnt="0"/>
      <dgm:spPr/>
    </dgm:pt>
    <dgm:pt modelId="{8B251DAD-1BF7-4485-868F-CEEAFEEC96BB}" type="pres">
      <dgm:prSet presAssocID="{A5988B26-4196-45E4-9828-91D6F060157D}" presName="rootText" presStyleLbl="node1" presStyleIdx="4" presStyleCnt="5" custScaleX="237326" custScaleY="231387" custLinFactNeighborX="-3920" custLinFactNeighborY="-89873"/>
      <dgm:spPr/>
    </dgm:pt>
    <dgm:pt modelId="{AAEE21FE-19F4-43E6-8799-A63F5D76FA82}" type="pres">
      <dgm:prSet presAssocID="{A5988B26-4196-45E4-9828-91D6F060157D}" presName="rootConnector" presStyleLbl="node1" presStyleIdx="4" presStyleCnt="5"/>
      <dgm:spPr/>
    </dgm:pt>
    <dgm:pt modelId="{F35083F1-E747-4284-82A5-DC8B582A0F4B}" type="pres">
      <dgm:prSet presAssocID="{A5988B26-4196-45E4-9828-91D6F060157D}" presName="childShape" presStyleCnt="0"/>
      <dgm:spPr/>
    </dgm:pt>
    <dgm:pt modelId="{22BD0673-84A6-40B7-9418-310E8B1B6D9B}" type="pres">
      <dgm:prSet presAssocID="{42E1C6A7-22E3-4B8A-8409-5F770F661284}" presName="Name13" presStyleLbl="parChTrans1D2" presStyleIdx="5" presStyleCnt="6"/>
      <dgm:spPr/>
    </dgm:pt>
    <dgm:pt modelId="{42458EAD-CC01-4640-9646-64961AD27E02}" type="pres">
      <dgm:prSet presAssocID="{C6B3C354-A57A-4AB9-8C75-F802E230FC65}" presName="childText" presStyleLbl="bgAcc1" presStyleIdx="5" presStyleCnt="6" custScaleX="220129" custScaleY="512797" custLinFactNeighborX="-11563" custLinFactNeighborY="15236">
        <dgm:presLayoutVars>
          <dgm:bulletEnabled val="1"/>
        </dgm:presLayoutVars>
      </dgm:prSet>
      <dgm:spPr/>
    </dgm:pt>
  </dgm:ptLst>
  <dgm:cxnLst>
    <dgm:cxn modelId="{613FF305-E755-4FE3-B087-CE5E81483900}" srcId="{A5988B26-4196-45E4-9828-91D6F060157D}" destId="{C6B3C354-A57A-4AB9-8C75-F802E230FC65}" srcOrd="0" destOrd="0" parTransId="{42E1C6A7-22E3-4B8A-8409-5F770F661284}" sibTransId="{51EB1ECF-F07F-4078-A747-076D56BBA681}"/>
    <dgm:cxn modelId="{4F4C0F17-3BB1-457E-BB5B-12195D62E941}" type="presOf" srcId="{165A2DD2-8F25-42BC-BA32-B0B9D20A39B8}" destId="{0487C0B7-9327-4690-A7BC-2074D7A60650}" srcOrd="1" destOrd="0" presId="urn:microsoft.com/office/officeart/2005/8/layout/hierarchy3"/>
    <dgm:cxn modelId="{419D1345-5585-430D-AA89-B563CE867F82}" type="presOf" srcId="{50858B81-A937-46F2-80D7-771601871258}" destId="{DBB51F34-529F-4906-A06F-1941A0311719}" srcOrd="0" destOrd="0" presId="urn:microsoft.com/office/officeart/2005/8/layout/hierarchy3"/>
    <dgm:cxn modelId="{C333AA45-5E0A-4331-8359-8D0E3810DE75}" srcId="{165A2DD2-8F25-42BC-BA32-B0B9D20A39B8}" destId="{70243648-25EE-4474-AAA9-B5DE059FBFD4}" srcOrd="0" destOrd="0" parTransId="{50858B81-A937-46F2-80D7-771601871258}" sibTransId="{27284276-5DFB-419B-80D3-7FE390B4929E}"/>
    <dgm:cxn modelId="{65D6704C-FE41-42A8-BD87-CCDADDDE9B78}" srcId="{D24BFFD8-EF04-415F-8737-5AED7ED5CFA6}" destId="{29C8D4C7-1919-49B2-A866-E0BF564C1480}" srcOrd="0" destOrd="0" parTransId="{4DE34B0C-541D-4858-95C1-633C35C379D3}" sibTransId="{696988D1-90DB-4334-95FC-9429BA4418BB}"/>
    <dgm:cxn modelId="{B26D454F-C5CD-4015-ABDA-74A9B6420784}" type="presOf" srcId="{667FA797-05C0-4A45-BE79-C17769404E07}" destId="{1096C02E-33C9-40DB-A58E-34256E5AC8C2}" srcOrd="0" destOrd="0" presId="urn:microsoft.com/office/officeart/2005/8/layout/hierarchy3"/>
    <dgm:cxn modelId="{0DC6874F-3612-4FF8-A38F-512A5BB5F125}" type="presOf" srcId="{D24BFFD8-EF04-415F-8737-5AED7ED5CFA6}" destId="{649A6008-B8B8-483D-9C2E-230978467979}" srcOrd="1" destOrd="0" presId="urn:microsoft.com/office/officeart/2005/8/layout/hierarchy3"/>
    <dgm:cxn modelId="{8061AC4F-DA58-412F-B185-987397E64337}" type="presOf" srcId="{165A2DD2-8F25-42BC-BA32-B0B9D20A39B8}" destId="{CC83CDB7-5FD7-4544-AF60-1DCAE7A773CA}" srcOrd="0" destOrd="0" presId="urn:microsoft.com/office/officeart/2005/8/layout/hierarchy3"/>
    <dgm:cxn modelId="{68D83352-B149-4C52-AD39-DA01EE358B08}" srcId="{B7EE5B60-47CD-4276-B997-3CD40F1FA56C}" destId="{D24BFFD8-EF04-415F-8737-5AED7ED5CFA6}" srcOrd="2" destOrd="0" parTransId="{44DE0BA7-D9B6-412C-B431-5DDCD18DEF23}" sibTransId="{21306EB1-CCC2-4C3E-AF72-EA67560FACA6}"/>
    <dgm:cxn modelId="{7E988A52-9D75-4926-9F90-86EB2DFB4539}" type="presOf" srcId="{D24BFFD8-EF04-415F-8737-5AED7ED5CFA6}" destId="{1F6778A8-36D6-421C-8D05-D449D062D00C}" srcOrd="0" destOrd="0" presId="urn:microsoft.com/office/officeart/2005/8/layout/hierarchy3"/>
    <dgm:cxn modelId="{F1B5B852-857C-4261-9E86-04A0BF108B0B}" type="presOf" srcId="{B138D2F9-2C0B-4BE1-9E04-B1C7AE07823E}" destId="{7591F2F3-9937-4311-917F-6C15B61EB585}" srcOrd="0" destOrd="0" presId="urn:microsoft.com/office/officeart/2005/8/layout/hierarchy3"/>
    <dgm:cxn modelId="{C9322C54-D38F-4A7E-8E7E-34036EA6293A}" srcId="{B7EE5B60-47CD-4276-B997-3CD40F1FA56C}" destId="{2BFCE577-DE0A-491D-AE9C-42ADE3D4BAAF}" srcOrd="1" destOrd="0" parTransId="{8652DB5E-503D-4A3E-80FF-F086ED6F8A23}" sibTransId="{21A5333E-4D1F-4D40-B38B-1376EEE582A4}"/>
    <dgm:cxn modelId="{D7B68F74-F282-47CC-A977-1CB43C77858F}" type="presOf" srcId="{A5988B26-4196-45E4-9828-91D6F060157D}" destId="{AAEE21FE-19F4-43E6-8799-A63F5D76FA82}" srcOrd="1" destOrd="0" presId="urn:microsoft.com/office/officeart/2005/8/layout/hierarchy3"/>
    <dgm:cxn modelId="{07900B87-C380-4AA7-A05B-40B65DE17431}" type="presOf" srcId="{32D8CC41-B6EC-405D-A794-528A163E199F}" destId="{CBB0343C-F7FD-4544-AB10-784821D7805A}" srcOrd="0" destOrd="0" presId="urn:microsoft.com/office/officeart/2005/8/layout/hierarchy3"/>
    <dgm:cxn modelId="{751D778C-A694-4EDB-A0BA-C9EF9CDB287E}" srcId="{CAA5E591-7543-447F-AE58-F3070E2A8F26}" destId="{3BD6E78D-4FAC-4DDC-B59E-A6CDFDD57F52}" srcOrd="1" destOrd="0" parTransId="{667FA797-05C0-4A45-BE79-C17769404E07}" sibTransId="{61E492A1-1488-453C-B1E9-AC1B12EDCBE2}"/>
    <dgm:cxn modelId="{31303791-0D66-4FC1-AA5B-B06C478CB898}" type="presOf" srcId="{CAA5E591-7543-447F-AE58-F3070E2A8F26}" destId="{EDE7E6F6-048B-453A-9ED7-E79796E084EC}" srcOrd="0" destOrd="0" presId="urn:microsoft.com/office/officeart/2005/8/layout/hierarchy3"/>
    <dgm:cxn modelId="{3E6C3B94-DE0C-4158-BC74-46A5787C8888}" srcId="{CAA5E591-7543-447F-AE58-F3070E2A8F26}" destId="{4F2EC3F9-B133-49AC-ABD4-CA6ECF3FBF5E}" srcOrd="2" destOrd="0" parTransId="{32D8CC41-B6EC-405D-A794-528A163E199F}" sibTransId="{2FDB50B2-951E-4E48-90AB-FE51EC4AE566}"/>
    <dgm:cxn modelId="{A715D697-54AA-4F07-BBFA-312A5BFEB1CA}" type="presOf" srcId="{70243648-25EE-4474-AAA9-B5DE059FBFD4}" destId="{7044B8DA-8603-4502-8B44-CDE9D6BA88FF}" srcOrd="0" destOrd="0" presId="urn:microsoft.com/office/officeart/2005/8/layout/hierarchy3"/>
    <dgm:cxn modelId="{21A627A2-E1B5-4491-B5DC-20091371D603}" type="presOf" srcId="{3BD6E78D-4FAC-4DDC-B59E-A6CDFDD57F52}" destId="{728535EC-901F-4A98-8E60-B448C7CD72FF}" srcOrd="0" destOrd="0" presId="urn:microsoft.com/office/officeart/2005/8/layout/hierarchy3"/>
    <dgm:cxn modelId="{762601AA-596E-427C-8A1F-3E27F0250E84}" type="presOf" srcId="{42E1C6A7-22E3-4B8A-8409-5F770F661284}" destId="{22BD0673-84A6-40B7-9418-310E8B1B6D9B}" srcOrd="0" destOrd="0" presId="urn:microsoft.com/office/officeart/2005/8/layout/hierarchy3"/>
    <dgm:cxn modelId="{DFD209AC-B689-4628-86C7-EDB15704293C}" srcId="{B7EE5B60-47CD-4276-B997-3CD40F1FA56C}" destId="{CAA5E591-7543-447F-AE58-F3070E2A8F26}" srcOrd="3" destOrd="0" parTransId="{F5055D2D-7895-43C0-A116-50F42D4E3AA1}" sibTransId="{86D10A19-7E05-43B1-B27A-3085AD501A90}"/>
    <dgm:cxn modelId="{99211FB5-9EE6-4DD9-AAA9-9047D4D7870D}" type="presOf" srcId="{2BFCE577-DE0A-491D-AE9C-42ADE3D4BAAF}" destId="{43E3FEF8-F6C1-42C9-BA0A-651E16EFACE1}" srcOrd="0" destOrd="0" presId="urn:microsoft.com/office/officeart/2005/8/layout/hierarchy3"/>
    <dgm:cxn modelId="{79B19DBB-7388-4BBA-903F-9399A0540E66}" type="presOf" srcId="{4DE34B0C-541D-4858-95C1-633C35C379D3}" destId="{57C52CAB-5F8D-4017-AB76-0FC12DE85DAD}" srcOrd="0" destOrd="0" presId="urn:microsoft.com/office/officeart/2005/8/layout/hierarchy3"/>
    <dgm:cxn modelId="{061369CA-F655-4C5C-A6BC-03FE9579F75B}" type="presOf" srcId="{A5988B26-4196-45E4-9828-91D6F060157D}" destId="{8B251DAD-1BF7-4485-868F-CEEAFEEC96BB}" srcOrd="0" destOrd="0" presId="urn:microsoft.com/office/officeart/2005/8/layout/hierarchy3"/>
    <dgm:cxn modelId="{6473E4CC-73FD-4966-B8E7-2557F8DFF7ED}" type="presOf" srcId="{2BFCE577-DE0A-491D-AE9C-42ADE3D4BAAF}" destId="{01AAF0F5-035D-428D-9E1B-6C50B3FF8AEA}" srcOrd="1" destOrd="0" presId="urn:microsoft.com/office/officeart/2005/8/layout/hierarchy3"/>
    <dgm:cxn modelId="{BF8C71CF-D050-4609-87F3-45F9BB5A6569}" srcId="{B7EE5B60-47CD-4276-B997-3CD40F1FA56C}" destId="{165A2DD2-8F25-42BC-BA32-B0B9D20A39B8}" srcOrd="0" destOrd="0" parTransId="{5C0008E0-DA70-4A76-AB43-24C7394EDC49}" sibTransId="{3B4F9E85-4D2C-452A-9F1B-373D11D6FB22}"/>
    <dgm:cxn modelId="{F8AE81D4-C45E-4962-9CF1-870300B9B084}" type="presOf" srcId="{CAA5E591-7543-447F-AE58-F3070E2A8F26}" destId="{0D10EE0B-FD1A-4B7C-B0DD-A6150DF2F4CF}" srcOrd="1" destOrd="0" presId="urn:microsoft.com/office/officeart/2005/8/layout/hierarchy3"/>
    <dgm:cxn modelId="{BAAE54D6-C5F7-4DEE-9277-37333FAF7BCB}" type="presOf" srcId="{C6B3C354-A57A-4AB9-8C75-F802E230FC65}" destId="{42458EAD-CC01-4640-9646-64961AD27E02}" srcOrd="0" destOrd="0" presId="urn:microsoft.com/office/officeart/2005/8/layout/hierarchy3"/>
    <dgm:cxn modelId="{56BA50D7-4117-44C3-A5DA-F9D3B46F9481}" type="presOf" srcId="{8CCCA5A2-BC34-438E-B417-3AD02C2DB66C}" destId="{4C3788EE-BEB5-4552-88A3-86D21705682B}" srcOrd="0" destOrd="0" presId="urn:microsoft.com/office/officeart/2005/8/layout/hierarchy3"/>
    <dgm:cxn modelId="{0AE694DD-E5F6-4248-8490-04DF79D5CDD1}" type="presOf" srcId="{B7EE5B60-47CD-4276-B997-3CD40F1FA56C}" destId="{1F85A9F0-AFCC-4B4C-B021-4996267F8514}" srcOrd="0" destOrd="0" presId="urn:microsoft.com/office/officeart/2005/8/layout/hierarchy3"/>
    <dgm:cxn modelId="{725B27E4-5C51-4859-81D4-96C60784C29A}" type="presOf" srcId="{29C8D4C7-1919-49B2-A866-E0BF564C1480}" destId="{5153BA3D-42A4-4C0B-874D-42FDBDAA3451}" srcOrd="0" destOrd="0" presId="urn:microsoft.com/office/officeart/2005/8/layout/hierarchy3"/>
    <dgm:cxn modelId="{353DCFE4-F464-49A9-BA3D-2430501171A4}" type="presOf" srcId="{4F2EC3F9-B133-49AC-ABD4-CA6ECF3FBF5E}" destId="{966F85FC-0A46-4191-93AC-1ECE41B479CA}" srcOrd="0" destOrd="0" presId="urn:microsoft.com/office/officeart/2005/8/layout/hierarchy3"/>
    <dgm:cxn modelId="{BDD797F2-FF26-48A7-8531-837DF8271AE0}" srcId="{CAA5E591-7543-447F-AE58-F3070E2A8F26}" destId="{8CCCA5A2-BC34-438E-B417-3AD02C2DB66C}" srcOrd="0" destOrd="0" parTransId="{B138D2F9-2C0B-4BE1-9E04-B1C7AE07823E}" sibTransId="{F345D494-DF76-43D8-82B9-2BF4C697EF49}"/>
    <dgm:cxn modelId="{72B3BCF6-DECC-4C36-9DF9-7F2F45B925FB}" srcId="{B7EE5B60-47CD-4276-B997-3CD40F1FA56C}" destId="{A5988B26-4196-45E4-9828-91D6F060157D}" srcOrd="4" destOrd="0" parTransId="{3B4BAA2C-4761-4D96-9562-40E61776B333}" sibTransId="{AC4AC3C0-2C62-4912-B4AE-D8C105F85DAC}"/>
    <dgm:cxn modelId="{D4379265-43E8-4763-8CC4-9A3A1FF4F430}" type="presParOf" srcId="{1F85A9F0-AFCC-4B4C-B021-4996267F8514}" destId="{3BE6B94A-A102-4D95-8B5C-079D8EB376FB}" srcOrd="0" destOrd="0" presId="urn:microsoft.com/office/officeart/2005/8/layout/hierarchy3"/>
    <dgm:cxn modelId="{D67A1B7C-E194-4850-85AF-3CFB75AB7AF8}" type="presParOf" srcId="{3BE6B94A-A102-4D95-8B5C-079D8EB376FB}" destId="{3B85317F-AE13-4247-98FB-283DF5E1B1C9}" srcOrd="0" destOrd="0" presId="urn:microsoft.com/office/officeart/2005/8/layout/hierarchy3"/>
    <dgm:cxn modelId="{574B9963-33B7-4F11-8AAE-A15C3191882E}" type="presParOf" srcId="{3B85317F-AE13-4247-98FB-283DF5E1B1C9}" destId="{CC83CDB7-5FD7-4544-AF60-1DCAE7A773CA}" srcOrd="0" destOrd="0" presId="urn:microsoft.com/office/officeart/2005/8/layout/hierarchy3"/>
    <dgm:cxn modelId="{BF8294DE-9C38-45B6-96CD-5C62A7A77A28}" type="presParOf" srcId="{3B85317F-AE13-4247-98FB-283DF5E1B1C9}" destId="{0487C0B7-9327-4690-A7BC-2074D7A60650}" srcOrd="1" destOrd="0" presId="urn:microsoft.com/office/officeart/2005/8/layout/hierarchy3"/>
    <dgm:cxn modelId="{B4C2B857-7AAD-4209-9F80-5B1DA19C7D51}" type="presParOf" srcId="{3BE6B94A-A102-4D95-8B5C-079D8EB376FB}" destId="{1A78723C-CDBD-4426-B206-409DF49F8247}" srcOrd="1" destOrd="0" presId="urn:microsoft.com/office/officeart/2005/8/layout/hierarchy3"/>
    <dgm:cxn modelId="{CFE4080B-B2EA-4661-9A42-D2B463235D7D}" type="presParOf" srcId="{1A78723C-CDBD-4426-B206-409DF49F8247}" destId="{DBB51F34-529F-4906-A06F-1941A0311719}" srcOrd="0" destOrd="0" presId="urn:microsoft.com/office/officeart/2005/8/layout/hierarchy3"/>
    <dgm:cxn modelId="{7296B599-ABDA-4FA2-A0C7-8B0193FAC676}" type="presParOf" srcId="{1A78723C-CDBD-4426-B206-409DF49F8247}" destId="{7044B8DA-8603-4502-8B44-CDE9D6BA88FF}" srcOrd="1" destOrd="0" presId="urn:microsoft.com/office/officeart/2005/8/layout/hierarchy3"/>
    <dgm:cxn modelId="{1A2B72AF-295D-498A-A3FF-CD70CC3E9B96}" type="presParOf" srcId="{1F85A9F0-AFCC-4B4C-B021-4996267F8514}" destId="{2902FD3F-B3F5-43EF-BAA5-854B32A41245}" srcOrd="1" destOrd="0" presId="urn:microsoft.com/office/officeart/2005/8/layout/hierarchy3"/>
    <dgm:cxn modelId="{06C9C112-F6F1-43C6-8AEC-C19A4EF3DC06}" type="presParOf" srcId="{2902FD3F-B3F5-43EF-BAA5-854B32A41245}" destId="{419228F3-178F-4D72-A7F6-1E3FA493139C}" srcOrd="0" destOrd="0" presId="urn:microsoft.com/office/officeart/2005/8/layout/hierarchy3"/>
    <dgm:cxn modelId="{C51EED80-7BBC-42A3-9B1D-A54EE0578E76}" type="presParOf" srcId="{419228F3-178F-4D72-A7F6-1E3FA493139C}" destId="{43E3FEF8-F6C1-42C9-BA0A-651E16EFACE1}" srcOrd="0" destOrd="0" presId="urn:microsoft.com/office/officeart/2005/8/layout/hierarchy3"/>
    <dgm:cxn modelId="{510C3796-F44E-4318-8FF6-80269BCA51A5}" type="presParOf" srcId="{419228F3-178F-4D72-A7F6-1E3FA493139C}" destId="{01AAF0F5-035D-428D-9E1B-6C50B3FF8AEA}" srcOrd="1" destOrd="0" presId="urn:microsoft.com/office/officeart/2005/8/layout/hierarchy3"/>
    <dgm:cxn modelId="{3DAE1713-7187-4AC3-8392-FC00026794E7}" type="presParOf" srcId="{2902FD3F-B3F5-43EF-BAA5-854B32A41245}" destId="{40DF04EF-3551-4632-81CC-5683ADA8B345}" srcOrd="1" destOrd="0" presId="urn:microsoft.com/office/officeart/2005/8/layout/hierarchy3"/>
    <dgm:cxn modelId="{922A6B18-7ABF-4EDA-B9CF-D8BAEA06CD2B}" type="presParOf" srcId="{1F85A9F0-AFCC-4B4C-B021-4996267F8514}" destId="{722B6DF4-A96D-40AF-92D9-7C1FD63EDC49}" srcOrd="2" destOrd="0" presId="urn:microsoft.com/office/officeart/2005/8/layout/hierarchy3"/>
    <dgm:cxn modelId="{D727CCBF-D51F-45E9-8C4F-7CFA87A3A8ED}" type="presParOf" srcId="{722B6DF4-A96D-40AF-92D9-7C1FD63EDC49}" destId="{45CB2F52-CEFE-470F-9005-7BF7136D77E7}" srcOrd="0" destOrd="0" presId="urn:microsoft.com/office/officeart/2005/8/layout/hierarchy3"/>
    <dgm:cxn modelId="{5F482907-B711-457F-B502-48473B5A0751}" type="presParOf" srcId="{45CB2F52-CEFE-470F-9005-7BF7136D77E7}" destId="{1F6778A8-36D6-421C-8D05-D449D062D00C}" srcOrd="0" destOrd="0" presId="urn:microsoft.com/office/officeart/2005/8/layout/hierarchy3"/>
    <dgm:cxn modelId="{C1E3539B-5F43-418E-8498-57ECE7DA65CE}" type="presParOf" srcId="{45CB2F52-CEFE-470F-9005-7BF7136D77E7}" destId="{649A6008-B8B8-483D-9C2E-230978467979}" srcOrd="1" destOrd="0" presId="urn:microsoft.com/office/officeart/2005/8/layout/hierarchy3"/>
    <dgm:cxn modelId="{B48C3C94-E921-418D-912A-DF0305921588}" type="presParOf" srcId="{722B6DF4-A96D-40AF-92D9-7C1FD63EDC49}" destId="{DACE4E15-FF27-489C-BDD2-5B2778AEDEFF}" srcOrd="1" destOrd="0" presId="urn:microsoft.com/office/officeart/2005/8/layout/hierarchy3"/>
    <dgm:cxn modelId="{01061E54-00D2-48BB-A0EF-39746AA98077}" type="presParOf" srcId="{DACE4E15-FF27-489C-BDD2-5B2778AEDEFF}" destId="{57C52CAB-5F8D-4017-AB76-0FC12DE85DAD}" srcOrd="0" destOrd="0" presId="urn:microsoft.com/office/officeart/2005/8/layout/hierarchy3"/>
    <dgm:cxn modelId="{AF944736-1B59-4771-993F-8F7FBFFB2668}" type="presParOf" srcId="{DACE4E15-FF27-489C-BDD2-5B2778AEDEFF}" destId="{5153BA3D-42A4-4C0B-874D-42FDBDAA3451}" srcOrd="1" destOrd="0" presId="urn:microsoft.com/office/officeart/2005/8/layout/hierarchy3"/>
    <dgm:cxn modelId="{DB4BAAF9-FFFD-440D-ADF2-690541398C0A}" type="presParOf" srcId="{1F85A9F0-AFCC-4B4C-B021-4996267F8514}" destId="{D968812D-B59D-4D49-BCE4-9F1F2E5B7586}" srcOrd="3" destOrd="0" presId="urn:microsoft.com/office/officeart/2005/8/layout/hierarchy3"/>
    <dgm:cxn modelId="{151ECD78-0127-48D0-9D33-53028C7D551F}" type="presParOf" srcId="{D968812D-B59D-4D49-BCE4-9F1F2E5B7586}" destId="{5B5BBD7E-E393-43AC-8A8E-0AEE31749B14}" srcOrd="0" destOrd="0" presId="urn:microsoft.com/office/officeart/2005/8/layout/hierarchy3"/>
    <dgm:cxn modelId="{ECA088A3-369D-4ABA-A297-482C89237D3F}" type="presParOf" srcId="{5B5BBD7E-E393-43AC-8A8E-0AEE31749B14}" destId="{EDE7E6F6-048B-453A-9ED7-E79796E084EC}" srcOrd="0" destOrd="0" presId="urn:microsoft.com/office/officeart/2005/8/layout/hierarchy3"/>
    <dgm:cxn modelId="{D9EE1766-551A-4020-BB08-B8772CFBA790}" type="presParOf" srcId="{5B5BBD7E-E393-43AC-8A8E-0AEE31749B14}" destId="{0D10EE0B-FD1A-4B7C-B0DD-A6150DF2F4CF}" srcOrd="1" destOrd="0" presId="urn:microsoft.com/office/officeart/2005/8/layout/hierarchy3"/>
    <dgm:cxn modelId="{C92408AA-D958-490B-A311-4F4E48D5CA4E}" type="presParOf" srcId="{D968812D-B59D-4D49-BCE4-9F1F2E5B7586}" destId="{2818D543-DDA8-41D4-B3B6-FFA314E613FF}" srcOrd="1" destOrd="0" presId="urn:microsoft.com/office/officeart/2005/8/layout/hierarchy3"/>
    <dgm:cxn modelId="{4DA70106-76AA-4243-9F7F-8B35C3D621B9}" type="presParOf" srcId="{2818D543-DDA8-41D4-B3B6-FFA314E613FF}" destId="{7591F2F3-9937-4311-917F-6C15B61EB585}" srcOrd="0" destOrd="0" presId="urn:microsoft.com/office/officeart/2005/8/layout/hierarchy3"/>
    <dgm:cxn modelId="{85CC109B-87FA-4515-A559-285982F61C14}" type="presParOf" srcId="{2818D543-DDA8-41D4-B3B6-FFA314E613FF}" destId="{4C3788EE-BEB5-4552-88A3-86D21705682B}" srcOrd="1" destOrd="0" presId="urn:microsoft.com/office/officeart/2005/8/layout/hierarchy3"/>
    <dgm:cxn modelId="{FD68AE61-9E82-4943-8205-FB664FAD994C}" type="presParOf" srcId="{2818D543-DDA8-41D4-B3B6-FFA314E613FF}" destId="{1096C02E-33C9-40DB-A58E-34256E5AC8C2}" srcOrd="2" destOrd="0" presId="urn:microsoft.com/office/officeart/2005/8/layout/hierarchy3"/>
    <dgm:cxn modelId="{CA2791BF-5E78-43EA-8201-39982EBCD2E4}" type="presParOf" srcId="{2818D543-DDA8-41D4-B3B6-FFA314E613FF}" destId="{728535EC-901F-4A98-8E60-B448C7CD72FF}" srcOrd="3" destOrd="0" presId="urn:microsoft.com/office/officeart/2005/8/layout/hierarchy3"/>
    <dgm:cxn modelId="{1A0228FB-8D6E-4248-84B9-BF27B563C564}" type="presParOf" srcId="{2818D543-DDA8-41D4-B3B6-FFA314E613FF}" destId="{CBB0343C-F7FD-4544-AB10-784821D7805A}" srcOrd="4" destOrd="0" presId="urn:microsoft.com/office/officeart/2005/8/layout/hierarchy3"/>
    <dgm:cxn modelId="{608540A6-D856-4BA2-BB7C-9D30E3F2AE45}" type="presParOf" srcId="{2818D543-DDA8-41D4-B3B6-FFA314E613FF}" destId="{966F85FC-0A46-4191-93AC-1ECE41B479CA}" srcOrd="5" destOrd="0" presId="urn:microsoft.com/office/officeart/2005/8/layout/hierarchy3"/>
    <dgm:cxn modelId="{30CAB458-943B-4D1F-BE79-9315B93DF591}" type="presParOf" srcId="{1F85A9F0-AFCC-4B4C-B021-4996267F8514}" destId="{5FB11379-7A0A-4569-939B-34C503905E40}" srcOrd="4" destOrd="0" presId="urn:microsoft.com/office/officeart/2005/8/layout/hierarchy3"/>
    <dgm:cxn modelId="{7B2F2570-2398-4F9F-8DD5-4F64BE3EA0D0}" type="presParOf" srcId="{5FB11379-7A0A-4569-939B-34C503905E40}" destId="{10371CF1-F6B3-48C0-B5E2-B37E4700B9F6}" srcOrd="0" destOrd="0" presId="urn:microsoft.com/office/officeart/2005/8/layout/hierarchy3"/>
    <dgm:cxn modelId="{252CB7BD-3007-4478-A0F4-142A27913E91}" type="presParOf" srcId="{10371CF1-F6B3-48C0-B5E2-B37E4700B9F6}" destId="{8B251DAD-1BF7-4485-868F-CEEAFEEC96BB}" srcOrd="0" destOrd="0" presId="urn:microsoft.com/office/officeart/2005/8/layout/hierarchy3"/>
    <dgm:cxn modelId="{18697E2B-4FEE-4A0B-A4CE-C3D482FFAAB5}" type="presParOf" srcId="{10371CF1-F6B3-48C0-B5E2-B37E4700B9F6}" destId="{AAEE21FE-19F4-43E6-8799-A63F5D76FA82}" srcOrd="1" destOrd="0" presId="urn:microsoft.com/office/officeart/2005/8/layout/hierarchy3"/>
    <dgm:cxn modelId="{E6D2F021-A44A-4563-94AB-DD80D6CEF918}" type="presParOf" srcId="{5FB11379-7A0A-4569-939B-34C503905E40}" destId="{F35083F1-E747-4284-82A5-DC8B582A0F4B}" srcOrd="1" destOrd="0" presId="urn:microsoft.com/office/officeart/2005/8/layout/hierarchy3"/>
    <dgm:cxn modelId="{688EFF69-47F7-493B-B783-41B508E53DE8}" type="presParOf" srcId="{F35083F1-E747-4284-82A5-DC8B582A0F4B}" destId="{22BD0673-84A6-40B7-9418-310E8B1B6D9B}" srcOrd="0" destOrd="0" presId="urn:microsoft.com/office/officeart/2005/8/layout/hierarchy3"/>
    <dgm:cxn modelId="{C7EC643D-DBD9-4A6D-B247-B35F8ECF6231}" type="presParOf" srcId="{F35083F1-E747-4284-82A5-DC8B582A0F4B}" destId="{42458EAD-CC01-4640-9646-64961AD27E02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83CDB7-5FD7-4544-AF60-1DCAE7A773CA}">
      <dsp:nvSpPr>
        <dsp:cNvPr id="0" name=""/>
        <dsp:cNvSpPr/>
      </dsp:nvSpPr>
      <dsp:spPr>
        <a:xfrm>
          <a:off x="59718" y="0"/>
          <a:ext cx="1645254" cy="935539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dirty="0">
              <a:solidFill>
                <a:schemeClr val="tx1"/>
              </a:solidFill>
            </a:rPr>
            <a:t>Финансирование национальных проектов</a:t>
          </a:r>
        </a:p>
      </dsp:txBody>
      <dsp:txXfrm>
        <a:off x="87119" y="27401"/>
        <a:ext cx="1590452" cy="880737"/>
      </dsp:txXfrm>
    </dsp:sp>
    <dsp:sp modelId="{DBB51F34-529F-4906-A06F-1941A0311719}">
      <dsp:nvSpPr>
        <dsp:cNvPr id="0" name=""/>
        <dsp:cNvSpPr/>
      </dsp:nvSpPr>
      <dsp:spPr>
        <a:xfrm>
          <a:off x="224244" y="935539"/>
          <a:ext cx="147600" cy="510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493"/>
              </a:lnTo>
              <a:lnTo>
                <a:pt x="147600" y="5104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4B8DA-8603-4502-8B44-CDE9D6BA88FF}">
      <dsp:nvSpPr>
        <dsp:cNvPr id="0" name=""/>
        <dsp:cNvSpPr/>
      </dsp:nvSpPr>
      <dsp:spPr>
        <a:xfrm>
          <a:off x="371844" y="1039417"/>
          <a:ext cx="1142617" cy="8132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 prstMaterial="matte"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/>
            <a:t>Инфраструк</a:t>
          </a:r>
          <a:r>
            <a:rPr lang="ru-RU" sz="1200" b="1" kern="1200" dirty="0"/>
            <a:t>-тура для жизни – 51561,6 тыс. руб</a:t>
          </a:r>
          <a:r>
            <a:rPr lang="ru-RU" sz="1300" kern="1200" dirty="0"/>
            <a:t>.</a:t>
          </a:r>
        </a:p>
      </dsp:txBody>
      <dsp:txXfrm>
        <a:off x="395663" y="1063236"/>
        <a:ext cx="1094979" cy="765591"/>
      </dsp:txXfrm>
    </dsp:sp>
    <dsp:sp modelId="{43E3FEF8-F6C1-42C9-BA0A-651E16EFACE1}">
      <dsp:nvSpPr>
        <dsp:cNvPr id="0" name=""/>
        <dsp:cNvSpPr/>
      </dsp:nvSpPr>
      <dsp:spPr>
        <a:xfrm>
          <a:off x="3553119" y="0"/>
          <a:ext cx="1438577" cy="981277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Сохранение социальной направленности, исполнение принятых обязательств</a:t>
          </a:r>
        </a:p>
      </dsp:txBody>
      <dsp:txXfrm>
        <a:off x="3581860" y="28741"/>
        <a:ext cx="1381095" cy="923795"/>
      </dsp:txXfrm>
    </dsp:sp>
    <dsp:sp modelId="{1F6778A8-36D6-421C-8D05-D449D062D00C}">
      <dsp:nvSpPr>
        <dsp:cNvPr id="0" name=""/>
        <dsp:cNvSpPr/>
      </dsp:nvSpPr>
      <dsp:spPr>
        <a:xfrm>
          <a:off x="1924991" y="0"/>
          <a:ext cx="1307401" cy="869368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Исполнение указов Президента РФ в части оплаты труда ОКГ</a:t>
          </a:r>
          <a:endParaRPr lang="ru-RU" sz="1200" kern="1200" dirty="0"/>
        </a:p>
      </dsp:txBody>
      <dsp:txXfrm>
        <a:off x="1950454" y="25463"/>
        <a:ext cx="1256475" cy="818442"/>
      </dsp:txXfrm>
    </dsp:sp>
    <dsp:sp modelId="{57C52CAB-5F8D-4017-AB76-0FC12DE85DAD}">
      <dsp:nvSpPr>
        <dsp:cNvPr id="0" name=""/>
        <dsp:cNvSpPr/>
      </dsp:nvSpPr>
      <dsp:spPr>
        <a:xfrm>
          <a:off x="2055731" y="869368"/>
          <a:ext cx="426141" cy="806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6456"/>
              </a:lnTo>
              <a:lnTo>
                <a:pt x="426141" y="8064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3BA3D-42A4-4C0B-874D-42FDBDAA3451}">
      <dsp:nvSpPr>
        <dsp:cNvPr id="0" name=""/>
        <dsp:cNvSpPr/>
      </dsp:nvSpPr>
      <dsp:spPr>
        <a:xfrm>
          <a:off x="2481873" y="1234585"/>
          <a:ext cx="1900601" cy="8824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altLang="ru-RU" sz="1200" b="1" kern="1200" dirty="0">
              <a:solidFill>
                <a:schemeClr val="tx1"/>
              </a:solidFill>
            </a:rPr>
            <a:t>Средняя заработная плата педагогических работников – 71053 руб.,  работников культуры –65854руб.</a:t>
          </a:r>
          <a:endParaRPr lang="ru-RU" sz="1200" kern="1200" dirty="0"/>
        </a:p>
      </dsp:txBody>
      <dsp:txXfrm>
        <a:off x="2507720" y="1260432"/>
        <a:ext cx="1848907" cy="830785"/>
      </dsp:txXfrm>
    </dsp:sp>
    <dsp:sp modelId="{EDE7E6F6-048B-453A-9ED7-E79796E084EC}">
      <dsp:nvSpPr>
        <dsp:cNvPr id="0" name=""/>
        <dsp:cNvSpPr/>
      </dsp:nvSpPr>
      <dsp:spPr>
        <a:xfrm>
          <a:off x="5258463" y="0"/>
          <a:ext cx="1409335" cy="637041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Индексация тарифов, повышение оплаты труда</a:t>
          </a:r>
        </a:p>
      </dsp:txBody>
      <dsp:txXfrm>
        <a:off x="5277121" y="18658"/>
        <a:ext cx="1372019" cy="599725"/>
      </dsp:txXfrm>
    </dsp:sp>
    <dsp:sp modelId="{7591F2F3-9937-4311-917F-6C15B61EB585}">
      <dsp:nvSpPr>
        <dsp:cNvPr id="0" name=""/>
        <dsp:cNvSpPr/>
      </dsp:nvSpPr>
      <dsp:spPr>
        <a:xfrm>
          <a:off x="5399397" y="637041"/>
          <a:ext cx="235414" cy="540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381"/>
              </a:lnTo>
              <a:lnTo>
                <a:pt x="235414" y="540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788EE-BEB5-4552-88A3-86D21705682B}">
      <dsp:nvSpPr>
        <dsp:cNvPr id="0" name=""/>
        <dsp:cNvSpPr/>
      </dsp:nvSpPr>
      <dsp:spPr>
        <a:xfrm>
          <a:off x="5634811" y="752570"/>
          <a:ext cx="1342853" cy="8497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Увеличение расходов на оплату коммунальных услуг</a:t>
          </a:r>
        </a:p>
      </dsp:txBody>
      <dsp:txXfrm>
        <a:off x="5659698" y="777457"/>
        <a:ext cx="1293079" cy="799931"/>
      </dsp:txXfrm>
    </dsp:sp>
    <dsp:sp modelId="{1096C02E-33C9-40DB-A58E-34256E5AC8C2}">
      <dsp:nvSpPr>
        <dsp:cNvPr id="0" name=""/>
        <dsp:cNvSpPr/>
      </dsp:nvSpPr>
      <dsp:spPr>
        <a:xfrm>
          <a:off x="5399397" y="637041"/>
          <a:ext cx="217225" cy="17044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4486"/>
              </a:lnTo>
              <a:lnTo>
                <a:pt x="217225" y="17044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535EC-901F-4A98-8E60-B448C7CD72FF}">
      <dsp:nvSpPr>
        <dsp:cNvPr id="0" name=""/>
        <dsp:cNvSpPr/>
      </dsp:nvSpPr>
      <dsp:spPr>
        <a:xfrm>
          <a:off x="5616622" y="1731641"/>
          <a:ext cx="1335116" cy="12197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Средства на индексацию оплаты труда работников  муниципальных учреждений-5,0% с </a:t>
          </a:r>
          <a:r>
            <a:rPr lang="en-US" sz="1200" b="1" kern="1200" dirty="0"/>
            <a:t>XII-2026</a:t>
          </a:r>
          <a:endParaRPr lang="ru-RU" sz="1200" b="1" kern="1200" dirty="0"/>
        </a:p>
      </dsp:txBody>
      <dsp:txXfrm>
        <a:off x="5652348" y="1767367"/>
        <a:ext cx="1263664" cy="1148321"/>
      </dsp:txXfrm>
    </dsp:sp>
    <dsp:sp modelId="{CBB0343C-F7FD-4544-AB10-784821D7805A}">
      <dsp:nvSpPr>
        <dsp:cNvPr id="0" name=""/>
        <dsp:cNvSpPr/>
      </dsp:nvSpPr>
      <dsp:spPr>
        <a:xfrm>
          <a:off x="5399397" y="637041"/>
          <a:ext cx="217225" cy="2801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1981"/>
              </a:lnTo>
              <a:lnTo>
                <a:pt x="217225" y="28019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6F85FC-0A46-4191-93AC-1ECE41B479CA}">
      <dsp:nvSpPr>
        <dsp:cNvPr id="0" name=""/>
        <dsp:cNvSpPr/>
      </dsp:nvSpPr>
      <dsp:spPr>
        <a:xfrm>
          <a:off x="5616622" y="3130181"/>
          <a:ext cx="1316684" cy="6176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Увеличение размера МРОТ до 27093руб. </a:t>
          </a:r>
        </a:p>
      </dsp:txBody>
      <dsp:txXfrm>
        <a:off x="5634713" y="3148272"/>
        <a:ext cx="1280502" cy="581500"/>
      </dsp:txXfrm>
    </dsp:sp>
    <dsp:sp modelId="{8B251DAD-1BF7-4485-868F-CEEAFEEC96BB}">
      <dsp:nvSpPr>
        <dsp:cNvPr id="0" name=""/>
        <dsp:cNvSpPr/>
      </dsp:nvSpPr>
      <dsp:spPr>
        <a:xfrm>
          <a:off x="6897662" y="0"/>
          <a:ext cx="1286584" cy="627193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Программный бюджет</a:t>
          </a:r>
        </a:p>
      </dsp:txBody>
      <dsp:txXfrm>
        <a:off x="6916032" y="18370"/>
        <a:ext cx="1249844" cy="590453"/>
      </dsp:txXfrm>
    </dsp:sp>
    <dsp:sp modelId="{22BD0673-84A6-40B7-9418-310E8B1B6D9B}">
      <dsp:nvSpPr>
        <dsp:cNvPr id="0" name=""/>
        <dsp:cNvSpPr/>
      </dsp:nvSpPr>
      <dsp:spPr>
        <a:xfrm>
          <a:off x="7026320" y="627193"/>
          <a:ext cx="99761" cy="914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4236"/>
              </a:lnTo>
              <a:lnTo>
                <a:pt x="99761" y="9142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58EAD-CC01-4640-9646-64961AD27E02}">
      <dsp:nvSpPr>
        <dsp:cNvPr id="0" name=""/>
        <dsp:cNvSpPr/>
      </dsp:nvSpPr>
      <dsp:spPr>
        <a:xfrm>
          <a:off x="7126082" y="846440"/>
          <a:ext cx="954685" cy="13899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ru-RU" sz="1200" b="1" kern="1200" dirty="0">
              <a:solidFill>
                <a:schemeClr val="tx1"/>
              </a:solidFill>
            </a:rPr>
            <a:t>31</a:t>
          </a:r>
          <a:r>
            <a:rPr lang="ru-RU" altLang="ru-RU" sz="1200" b="1" kern="1200" dirty="0">
              <a:solidFill>
                <a:schemeClr val="tx1"/>
              </a:solidFill>
            </a:rPr>
            <a:t> </a:t>
          </a:r>
          <a:r>
            <a:rPr lang="ru-RU" altLang="ru-RU" sz="1200" b="1" kern="1200" dirty="0" err="1">
              <a:solidFill>
                <a:schemeClr val="tx1"/>
              </a:solidFill>
            </a:rPr>
            <a:t>муници-пальная</a:t>
          </a:r>
          <a:r>
            <a:rPr lang="ru-RU" altLang="ru-RU" sz="1200" b="1" kern="1200" dirty="0">
              <a:solidFill>
                <a:schemeClr val="tx1"/>
              </a:solidFill>
            </a:rPr>
            <a:t> программа –  54,4% расходов бюджета, 923613,1 тыс. руб.</a:t>
          </a:r>
          <a:endParaRPr lang="ru-RU" sz="1200" kern="1200" dirty="0"/>
        </a:p>
      </dsp:txBody>
      <dsp:txXfrm>
        <a:off x="7154044" y="874402"/>
        <a:ext cx="898761" cy="1334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B927FD-4C88-424B-BA8C-E133657E78A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50E12F-2477-4C00-95E4-4A751AC571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467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50E12F-2477-4C00-95E4-4A751AC571A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48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50E12F-2477-4C00-95E4-4A751AC571A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591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08360"/>
            <a:ext cx="1943100" cy="438983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08360"/>
            <a:ext cx="5676900" cy="43898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08360"/>
            <a:ext cx="7772400" cy="8572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200150"/>
            <a:ext cx="7772400" cy="3398044"/>
          </a:xfrm>
        </p:spPr>
        <p:txBody>
          <a:bodyPr/>
          <a:lstStyle/>
          <a:p>
            <a:pPr lvl="0"/>
            <a:r>
              <a:rPr lang="ru-RU" noProof="0"/>
              <a:t>Вставка таблицы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08360"/>
            <a:ext cx="7772400" cy="8572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14400" y="1200150"/>
            <a:ext cx="7772400" cy="3398044"/>
          </a:xfrm>
        </p:spPr>
        <p:txBody>
          <a:bodyPr/>
          <a:lstStyle/>
          <a:p>
            <a:pPr lvl="0"/>
            <a:r>
              <a:rPr lang="ru-RU" noProof="0"/>
              <a:t>Вставка диаграммы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914400" y="208360"/>
            <a:ext cx="7772400" cy="43898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08360"/>
            <a:ext cx="7772400" cy="8572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200151"/>
            <a:ext cx="7772400" cy="16418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14400" y="2956324"/>
            <a:ext cx="7772400" cy="16418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7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200150"/>
            <a:ext cx="3810000" cy="33980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200150"/>
            <a:ext cx="3810000" cy="33980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6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1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7E7BC"/>
            </a:gs>
            <a:gs pos="50000">
              <a:srgbClr val="EFEFD4"/>
            </a:gs>
            <a:gs pos="100000">
              <a:srgbClr val="F7F7E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0" y="0"/>
            <a:ext cx="8686800" cy="3657600"/>
            <a:chOff x="0" y="0"/>
            <a:chExt cx="5472" cy="3072"/>
          </a:xfrm>
        </p:grpSpPr>
        <p:sp>
          <p:nvSpPr>
            <p:cNvPr id="2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>
                <a:latin typeface="Times New Roman" panose="02020603050405020304" pitchFamily="18" charset="0"/>
                <a:cs typeface="+mn-cs"/>
              </a:endParaRPr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  <a:cs typeface="+mn-cs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4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836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4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00150"/>
            <a:ext cx="7772400" cy="3398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4688681"/>
            <a:ext cx="1981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+mn-cs"/>
              </a:defRPr>
            </a:lvl1pPr>
          </a:lstStyle>
          <a:p>
            <a:fld id="{DA85C5F6-D7A5-4B79-8451-4BB75B198A3E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4686300"/>
            <a:ext cx="2971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fld id="{67D0DE3F-8F18-47EE-BF0C-B0650AE3A4B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36576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4136504" cy="1314450"/>
          </a:xfrm>
        </p:spPr>
        <p:txBody>
          <a:bodyPr/>
          <a:lstStyle/>
          <a:p>
            <a:pPr algn="l"/>
            <a:r>
              <a:rPr lang="ru-RU" altLang="ru-RU" sz="2400" b="1" dirty="0">
                <a:solidFill>
                  <a:schemeClr val="accent5">
                    <a:lumMod val="25000"/>
                  </a:schemeClr>
                </a:solidFill>
              </a:rPr>
              <a:t>Внесен Администрацией </a:t>
            </a:r>
          </a:p>
          <a:p>
            <a:pPr algn="l"/>
            <a:r>
              <a:rPr lang="ru-RU" altLang="ru-RU" sz="2400" b="1" dirty="0">
                <a:solidFill>
                  <a:schemeClr val="accent5">
                    <a:lumMod val="25000"/>
                  </a:schemeClr>
                </a:solidFill>
              </a:rPr>
              <a:t>в Думу городского округа </a:t>
            </a:r>
          </a:p>
          <a:p>
            <a:pPr algn="l"/>
            <a:r>
              <a:rPr lang="ru-RU" altLang="ru-RU" sz="2400" b="1" dirty="0">
                <a:solidFill>
                  <a:schemeClr val="accent5">
                    <a:lumMod val="25000"/>
                  </a:schemeClr>
                </a:solidFill>
              </a:rPr>
              <a:t>Жигулевск 14.11.2025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683568" y="1347615"/>
            <a:ext cx="7772400" cy="1496740"/>
          </a:xfrm>
        </p:spPr>
        <p:txBody>
          <a:bodyPr anchor="b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Проект бюджета </a:t>
            </a:r>
            <a:b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городского округа Жигулевск </a:t>
            </a:r>
            <a:b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2026-2028г.г.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95263"/>
            <a:ext cx="7375525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Параметры бюджета г.о. Жигулевск на 2026-2028 г.г.</a:t>
            </a:r>
          </a:p>
        </p:txBody>
      </p:sp>
      <p:graphicFrame>
        <p:nvGraphicFramePr>
          <p:cNvPr id="8222" name="Group 30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31888993"/>
              </p:ext>
            </p:extLst>
          </p:nvPr>
        </p:nvGraphicFramePr>
        <p:xfrm>
          <a:off x="899592" y="1200150"/>
          <a:ext cx="7920558" cy="3398044"/>
        </p:xfrm>
        <a:graphic>
          <a:graphicData uri="http://schemas.openxmlformats.org/drawingml/2006/table">
            <a:tbl>
              <a:tblPr/>
              <a:tblGrid>
                <a:gridCol w="2384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4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6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48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8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Параметры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2026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2027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2028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0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Доходы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1 604 085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1 329 710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1 453 353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Расходы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5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1 638 288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5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1 329 710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5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1 453 353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Дефицит(-) профицит(+)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-34 203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 0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0303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34290" marB="3429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A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Динамика налоговых и неналоговых доходов бюджета 2024-2026 г.г.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65976129"/>
              </p:ext>
            </p:extLst>
          </p:nvPr>
        </p:nvGraphicFramePr>
        <p:xfrm>
          <a:off x="611560" y="1200153"/>
          <a:ext cx="8064896" cy="3535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58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Наименование показателя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2024 факт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 прогноз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2026 прогноз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Темп роста, %</a:t>
                      </a:r>
                      <a:b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прогноз 2026/ прогноз 2025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Прирост (+/-) прогноз 2026/ прогноз 2025</a:t>
                      </a:r>
                    </a:p>
                  </a:txBody>
                  <a:tcPr marL="7620" marR="7620" marT="571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Налоговые и неналоговые доходы</a:t>
                      </a:r>
                    </a:p>
                  </a:txBody>
                  <a:tcPr marL="7620" marR="7620" marT="571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691 462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746 353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773 922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103,7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27 569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9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 т. ч. Дорожный </a:t>
                      </a:r>
                    </a:p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фонд (без учета безвозмездных)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05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налоговые доходы</a:t>
                      </a:r>
                    </a:p>
                  </a:txBody>
                  <a:tcPr marL="7620" marR="7620" marT="571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572 731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652 697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718 446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110,1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65 749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05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 неналоговые доходы</a:t>
                      </a:r>
                    </a:p>
                  </a:txBody>
                  <a:tcPr marL="7620" marR="7620" marT="571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118 730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93 656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55 476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59,2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-38 180</a:t>
                      </a:r>
                    </a:p>
                  </a:txBody>
                  <a:tcPr marL="9525" marR="9525" marT="9525" marB="0" anchor="ctr">
                    <a:solidFill>
                      <a:srgbClr val="F1F1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59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Безвозмездные поступления</a:t>
                      </a:r>
                    </a:p>
                  </a:txBody>
                  <a:tcPr marL="7620" marR="7620" marT="571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1 068 241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1 174 528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830 163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70,7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-344 365</a:t>
                      </a:r>
                    </a:p>
                  </a:txBody>
                  <a:tcPr marL="9525" marR="9525" marT="9525" marB="0" anchor="ctr">
                    <a:solidFill>
                      <a:srgbClr val="FAED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951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Всего доходов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1 759 703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1 920 881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1 604 085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-316 796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6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Доля налоговых и неналоговых в общей сумме доходов</a:t>
                      </a:r>
                    </a:p>
                  </a:txBody>
                  <a:tcPr marL="7620" marR="7620" marT="571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Динамика доходов бюджета 2025-2026г.г. по видам доходов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95D77BEC-8348-49BE-8421-78FF66D87F8A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933424441"/>
              </p:ext>
            </p:extLst>
          </p:nvPr>
        </p:nvGraphicFramePr>
        <p:xfrm>
          <a:off x="611560" y="1203598"/>
          <a:ext cx="7340352" cy="3614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2966874E-8834-4B36-BD36-1757601009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3581437"/>
              </p:ext>
            </p:extLst>
          </p:nvPr>
        </p:nvGraphicFramePr>
        <p:xfrm>
          <a:off x="5652120" y="2499742"/>
          <a:ext cx="331236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>
                <a:solidFill>
                  <a:schemeClr val="tx1"/>
                </a:solidFill>
              </a:rPr>
              <a:t>Муниципальный долг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B74FCD72-75C1-4A98-BA37-1A3FB506FD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1035072"/>
              </p:ext>
            </p:extLst>
          </p:nvPr>
        </p:nvGraphicFramePr>
        <p:xfrm>
          <a:off x="827584" y="1200150"/>
          <a:ext cx="7704856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195486"/>
            <a:ext cx="7772400" cy="857250"/>
          </a:xfrm>
          <a:solidFill>
            <a:srgbClr val="FFFF00"/>
          </a:solidFill>
        </p:spPr>
        <p:txBody>
          <a:bodyPr/>
          <a:lstStyle/>
          <a:p>
            <a:pPr lvl="0" algn="ctr"/>
            <a:r>
              <a:rPr lang="ru-RU" sz="2800" b="1" dirty="0">
                <a:solidFill>
                  <a:schemeClr val="tx1"/>
                </a:solidFill>
              </a:rPr>
              <a:t>Основные подходы к формированию расходной части бюджета 202</a:t>
            </a:r>
            <a:r>
              <a:rPr lang="en-US" sz="2800" b="1" dirty="0">
                <a:solidFill>
                  <a:schemeClr val="tx1"/>
                </a:solidFill>
              </a:rPr>
              <a:t>6</a:t>
            </a:r>
            <a:r>
              <a:rPr lang="ru-RU" sz="2800" b="1" dirty="0">
                <a:solidFill>
                  <a:schemeClr val="tx1"/>
                </a:solidFill>
              </a:rPr>
              <a:t>-202</a:t>
            </a:r>
            <a:r>
              <a:rPr lang="en-US" sz="2800" b="1" dirty="0">
                <a:solidFill>
                  <a:schemeClr val="tx1"/>
                </a:solidFill>
              </a:rPr>
              <a:t>8</a:t>
            </a:r>
            <a:r>
              <a:rPr lang="ru-RU" sz="2800" b="1" dirty="0" err="1">
                <a:solidFill>
                  <a:schemeClr val="tx1"/>
                </a:solidFill>
              </a:rPr>
              <a:t>г.г</a:t>
            </a:r>
            <a:r>
              <a:rPr lang="ru-RU" sz="2800" b="1" dirty="0">
                <a:solidFill>
                  <a:schemeClr val="tx1"/>
                </a:solidFill>
              </a:rPr>
              <a:t>.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303178"/>
              </p:ext>
            </p:extLst>
          </p:nvPr>
        </p:nvGraphicFramePr>
        <p:xfrm>
          <a:off x="683568" y="1200150"/>
          <a:ext cx="8208912" cy="3747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8544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Динамика расходов по ведомственной структуре расходов бюджета </a:t>
            </a:r>
            <a:r>
              <a:rPr lang="ru-RU" sz="3200" b="1" dirty="0"/>
              <a:t>2025 – 2028 г.г.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31893B90-2D03-4B8F-A0EC-FD0379AE780C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780154929"/>
              </p:ext>
            </p:extLst>
          </p:nvPr>
        </p:nvGraphicFramePr>
        <p:xfrm>
          <a:off x="683568" y="1200150"/>
          <a:ext cx="8003232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B528FF64-C036-4639-B22A-5F31073C12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6316705"/>
              </p:ext>
            </p:extLst>
          </p:nvPr>
        </p:nvGraphicFramePr>
        <p:xfrm>
          <a:off x="5724128" y="1188281"/>
          <a:ext cx="3312368" cy="1815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4175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AE720-691C-4D97-B080-01A3E6B10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 dirty="0"/>
              <a:t>Сравнение расходов бюджетов 2025-2026г.г. </a:t>
            </a:r>
            <a:br>
              <a:rPr lang="ru-RU" altLang="ru-RU" sz="2800" b="1" dirty="0"/>
            </a:br>
            <a:r>
              <a:rPr lang="ru-RU" altLang="ru-RU" sz="2800" b="1" dirty="0"/>
              <a:t>по основным направлениям</a:t>
            </a:r>
            <a:endParaRPr lang="ru-RU" sz="2800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C3596C4-3C51-426E-AAD1-DCA37B74D70F}"/>
              </a:ext>
            </a:extLst>
          </p:cNvPr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066708091"/>
              </p:ext>
            </p:extLst>
          </p:nvPr>
        </p:nvGraphicFramePr>
        <p:xfrm>
          <a:off x="755576" y="1200150"/>
          <a:ext cx="7931224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2119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Реализация национальных проектов 2026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93483"/>
              </p:ext>
            </p:extLst>
          </p:nvPr>
        </p:nvGraphicFramePr>
        <p:xfrm>
          <a:off x="755576" y="1113589"/>
          <a:ext cx="7992888" cy="3111710"/>
        </p:xfrm>
        <a:graphic>
          <a:graphicData uri="http://schemas.openxmlformats.org/drawingml/2006/table">
            <a:tbl>
              <a:tblPr/>
              <a:tblGrid>
                <a:gridCol w="3290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2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3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2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44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48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национального проекта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План,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тыс.рублей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 т.ч.по источникам средств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федеральные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областные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местные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96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Национальный проект «Инфраструктура для жизни»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Федеральный проект "Формирование комфортной городской среды", в том числе: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51 561,6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41 684,3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5 684,2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4 193,1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6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благоустройство дворовых территорий многоквартирных домов 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43 105,3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35 200,0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4 800,0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3 105,3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0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благоустройство общественных территорий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8 456,3</a:t>
                      </a:r>
                    </a:p>
                    <a:p>
                      <a:pPr algn="ctr" fontAlgn="ctr"/>
                      <a:endParaRPr lang="ru-RU" sz="14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6 484,3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884 ,2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1 087,8</a:t>
                      </a:r>
                    </a:p>
                  </a:txBody>
                  <a:tcPr marL="3835" marR="3835" marT="2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3602</TotalTime>
  <Words>428</Words>
  <Application>Microsoft Office PowerPoint</Application>
  <PresentationFormat>Экран (16:9)</PresentationFormat>
  <Paragraphs>114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Тема1</vt:lpstr>
      <vt:lpstr>Проект бюджета  городского округа Жигулевск  на 2026-2028г.г.</vt:lpstr>
      <vt:lpstr>Параметры бюджета г.о. Жигулевск на 2026-2028 г.г.</vt:lpstr>
      <vt:lpstr>Динамика налоговых и неналоговых доходов бюджета 2024-2026 г.г.</vt:lpstr>
      <vt:lpstr>Динамика доходов бюджета 2025-2026г.г. по видам доходов</vt:lpstr>
      <vt:lpstr>Муниципальный долг</vt:lpstr>
      <vt:lpstr>Основные подходы к формированию расходной части бюджета 2026-2028г.г.</vt:lpstr>
      <vt:lpstr>Динамика расходов по ведомственной структуре расходов бюджета 2025 – 2028 г.г.</vt:lpstr>
      <vt:lpstr>Сравнение расходов бюджетов 2025-2026г.г.  по основным направлениям</vt:lpstr>
      <vt:lpstr>Реализация национальных проектов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 городского округа Жигулевск  на 2024-2026г.г.</dc:title>
  <dc:creator>Казакова Ольга Геннадьевна</dc:creator>
  <cp:lastModifiedBy>Березина Елена Владимировна</cp:lastModifiedBy>
  <cp:revision>114</cp:revision>
  <dcterms:created xsi:type="dcterms:W3CDTF">2023-11-14T12:24:44Z</dcterms:created>
  <dcterms:modified xsi:type="dcterms:W3CDTF">2026-04-29T09:46:20Z</dcterms:modified>
</cp:coreProperties>
</file>