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7.xml" ContentType="application/vnd.openxmlformats-officedocument.drawingml.chart+xml"/>
  <Override PartName="/ppt/theme/themeOverride3.xml" ContentType="application/vnd.openxmlformats-officedocument.themeOverride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charts/chart29.xml" ContentType="application/vnd.openxmlformats-officedocument.drawingml.chart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diagrams/drawing1.xml" ContentType="application/vnd.ms-office.drawingml.diagramDrawing+xml"/>
  <Override PartName="/ppt/charts/chart27.xml" ContentType="application/vnd.openxmlformats-officedocument.drawingml.char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diagrams/quickStyle1.xml" ContentType="application/vnd.openxmlformats-officedocument.drawingml.diagramStyle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1"/>
  </p:notesMasterIdLst>
  <p:sldIdLst>
    <p:sldId id="256" r:id="rId2"/>
    <p:sldId id="257" r:id="rId3"/>
    <p:sldId id="394" r:id="rId4"/>
    <p:sldId id="362" r:id="rId5"/>
    <p:sldId id="352" r:id="rId6"/>
    <p:sldId id="379" r:id="rId7"/>
    <p:sldId id="396" r:id="rId8"/>
    <p:sldId id="398" r:id="rId9"/>
    <p:sldId id="369" r:id="rId10"/>
    <p:sldId id="370" r:id="rId11"/>
    <p:sldId id="376" r:id="rId12"/>
    <p:sldId id="372" r:id="rId13"/>
    <p:sldId id="377" r:id="rId14"/>
    <p:sldId id="399" r:id="rId15"/>
    <p:sldId id="345" r:id="rId16"/>
    <p:sldId id="358" r:id="rId17"/>
    <p:sldId id="365" r:id="rId18"/>
    <p:sldId id="348" r:id="rId19"/>
    <p:sldId id="401" r:id="rId20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  <p:cmAuthor id="1" name="Казакова Ольга Геннадьевна" initials="КОГ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088"/>
    <a:srgbClr val="F3FBA3"/>
    <a:srgbClr val="FCEBA2"/>
    <a:srgbClr val="FAF0A4"/>
    <a:srgbClr val="FEFEBE"/>
    <a:srgbClr val="3EE527"/>
    <a:srgbClr val="FCF44A"/>
    <a:srgbClr val="FDF66B"/>
    <a:srgbClr val="FFFFCC"/>
    <a:srgbClr val="DBE2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353" autoAdjust="0"/>
  </p:normalViewPr>
  <p:slideViewPr>
    <p:cSldViewPr>
      <p:cViewPr varScale="1">
        <p:scale>
          <a:sx n="85" d="100"/>
          <a:sy n="85" d="100"/>
        </p:scale>
        <p:origin x="-128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45" y="-86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_2017\&#1087;&#1091;&#1073;&#1083;&#1080;&#1095;&#1085;&#1099;&#1077;%20&#1089;&#1083;&#1091;&#1096;&#1072;&#1085;&#1080;&#1103;\&#1044;&#1083;&#1103;%20&#1076;&#1080;&#1072;&#1075;&#1088;&#1072;&#1084;&#1084;%20&#1075;&#1086;&#1076;&#1086;&#1074;&#1086;&#1081;%202017%20-%20&#1088;&#1072;&#1089;&#1093;&#1086;&#1076;&#1099;%20(&#1040;&#1074;&#1090;&#1086;&#1089;&#1086;&#1093;&#1088;&#1072;&#1085;&#1077;&#1085;&#1085;&#1099;&#1081;).xlsx" TargetMode="External"/><Relationship Id="rId1" Type="http://schemas.openxmlformats.org/officeDocument/2006/relationships/themeOverride" Target="../theme/themeOverride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19\&#1044;&#1083;&#1103;%20&#1076;&#1080;&#1072;&#1075;&#1088;&#1072;&#1084;&#1084;%20&#1075;&#1086;&#1076;&#1086;&#1074;&#1086;&#1081;%202019%20-%20&#1088;&#1072;&#1089;&#1093;&#1086;&#1076;&#1099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72;&#1079;&#1072;&#1082;&#1086;&#1074;&#1072;&#1054;&#1043;.ZHIGFIN\Documents\2020%20&#1041;&#1102;&#1076;&#1078;&#1077;&#1090;%202020\&#1054;&#1058;&#1063;&#1045;&#1058;&#1053;&#1054;&#1057;&#1058;&#1068;\&#1043;&#1054;&#1044;%20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72;&#1079;&#1072;&#1082;&#1086;&#1074;&#1072;&#1054;&#1043;.ZHIGFIN\Documents\2020%20&#1041;&#1102;&#1076;&#1078;&#1077;&#1090;%202020\&#1054;&#1058;&#1063;&#1045;&#1058;&#1053;&#1054;&#1057;&#1058;&#1068;\&#1043;&#1054;&#1044;%20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72;&#1079;&#1072;&#1082;&#1086;&#1074;&#1072;&#1054;&#1043;.ZHIGFIN\Documents\2020%20&#1041;&#1102;&#1076;&#1078;&#1077;&#1090;%202020\&#1054;&#1058;&#1063;&#1045;&#1058;&#1053;&#1054;&#1057;&#1058;&#1068;\&#1043;&#1054;&#1044;%20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H:\&#1043;&#1054;&#1044;_2016\&#1056;&#1072;&#1089;&#1095;&#1077;&#1090;&#1099;.xlsx" TargetMode="External"/><Relationship Id="rId1" Type="http://schemas.openxmlformats.org/officeDocument/2006/relationships/themeOverride" Target="../theme/themeOverride3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72;&#1079;&#1072;&#1082;&#1086;&#1074;&#1072;&#1054;&#1043;.ZHIGFIN\Documents\2020%20&#1041;&#1102;&#1076;&#1078;&#1077;&#1090;%202020\&#1054;&#1058;&#1063;&#1045;&#1058;&#1053;&#1054;&#1057;&#1058;&#1068;\&#1043;&#1054;&#1044;%20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72;&#1079;&#1072;&#1082;&#1086;&#1074;&#1072;&#1054;&#1043;.ZHIGFIN\Documents\2020%20&#1041;&#1102;&#1076;&#1078;&#1077;&#1090;%202020\&#1054;&#1058;&#1063;&#1045;&#1058;&#1053;&#1054;&#1057;&#1058;&#1068;\&#1043;&#1054;&#1044;%20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72;&#1079;&#1072;&#1082;&#1086;&#1074;&#1072;&#1054;&#1043;.ZHIGFIN\Documents\2020%20&#1041;&#1102;&#1076;&#1078;&#1077;&#1090;%202020\&#1054;&#1058;&#1063;&#1045;&#1058;&#1053;&#1054;&#1057;&#1058;&#1068;\&#1043;&#1054;&#1044;%20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72;&#1079;&#1072;&#1082;&#1086;&#1074;&#1072;&#1054;&#1043;.ZHIGFIN\Documents\2020%20&#1041;&#1102;&#1076;&#1078;&#1077;&#1090;%202020\&#1054;&#1058;&#1063;&#1045;&#1058;&#1053;&#1054;&#1057;&#1058;&#1068;\&#1043;&#1054;&#1044;%20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72;&#1079;&#1072;&#1082;&#1086;&#1074;&#1072;&#1054;&#1043;.ZHIGFIN\Documents\2020%20&#1041;&#1102;&#1076;&#1078;&#1077;&#1090;%202020\&#1054;&#1058;&#1063;&#1045;&#1058;&#1053;&#1054;&#1057;&#1058;&#1068;\&#1043;&#1054;&#1044;%20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19\&#1044;&#1083;&#1103;%20&#1076;&#1080;&#1072;&#1075;&#1088;&#1072;&#1084;&#1084;%20&#1075;&#1086;&#1076;&#1086;&#1074;&#1086;&#1081;%202019%20-%20&#1088;&#1072;&#1089;&#1093;&#1086;&#1076;&#1099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3;&#1054;&#1044;_2018\&#1044;&#1083;&#1103;%20&#1076;&#1080;&#1072;&#1075;&#1088;&#1072;&#1084;&#1084;_2018_&#1076;&#1086;&#1093;&#1086;&#1076;&#1099;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19\&#1044;&#1083;&#1103;%20&#1076;&#1080;&#1072;&#1075;&#1088;&#1072;&#1084;&#1084;_2019_&#1076;&#1086;&#1093;&#1086;&#1076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20\&#1044;&#1083;&#1103;%20&#1076;&#1080;&#1072;&#1075;&#1088;&#1072;&#1084;&#1084;_2020_&#1076;&#1086;&#1093;&#1086;&#1076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20\&#1044;&#1083;&#1103;%20&#1076;&#1080;&#1072;&#1075;&#1088;&#1072;&#1084;&#1084;_2020_&#1076;&#1086;&#1093;&#1086;&#1076;&#109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50.1\&#1086;&#1073;&#1097;&#1072;&#1103;%20&#1087;&#1072;&#1087;&#1082;&#1072;\&#1054;&#1058;&#1063;&#1045;&#1058;&#1053;&#1054;&#1057;&#1058;&#1068;\&#1043;&#1054;&#1044;&#1054;&#1042;&#1067;&#1045;\&#1043;&#1054;&#1044;_2020\&#1044;&#1083;&#1103;%20&#1076;&#1080;&#1072;&#1075;&#1088;&#1072;&#1084;&#1084;%20&#1075;&#1086;&#1076;&#1086;&#1074;&#1086;&#1081;%202020_&#1088;&#1072;&#1089;&#1093;&#1086;&#1076;&#1099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H:\&#1075;&#1086;&#1076;&#1086;&#1074;&#1086;&#1081;%202017\&#1044;&#1083;&#1103;%20&#1076;&#1080;&#1072;&#1075;&#1088;&#1072;&#1084;&#1084;%20&#1075;&#1086;&#1076;&#1086;&#1074;&#1086;&#1081;%202017%20-%20&#1088;&#1072;&#1089;&#1093;&#1086;&#1076;&#1099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Лист1!$B$1:$C$1</c:f>
              <c:strCache>
                <c:ptCount val="2"/>
                <c:pt idx="0">
                  <c:v>Факт 2019</c:v>
                </c:pt>
                <c:pt idx="1">
                  <c:v>Факт 2020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440096</c:v>
                </c:pt>
                <c:pt idx="1">
                  <c:v>427919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Безвозмездные  поступления</c:v>
                </c:pt>
              </c:strCache>
            </c:strRef>
          </c:tx>
          <c:spPr>
            <a:solidFill>
              <a:srgbClr val="3EE527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Лист1!$B$1:$C$1</c:f>
              <c:strCache>
                <c:ptCount val="2"/>
                <c:pt idx="0">
                  <c:v>Факт 2019</c:v>
                </c:pt>
                <c:pt idx="1">
                  <c:v>Факт 2020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822844</c:v>
                </c:pt>
                <c:pt idx="1">
                  <c:v>952689</c:v>
                </c:pt>
              </c:numCache>
            </c:numRef>
          </c:val>
        </c:ser>
        <c:overlap val="100"/>
        <c:axId val="142538240"/>
        <c:axId val="142539776"/>
      </c:barChart>
      <c:catAx>
        <c:axId val="142538240"/>
        <c:scaling>
          <c:orientation val="minMax"/>
        </c:scaling>
        <c:axPos val="b"/>
        <c:tickLblPos val="nextTo"/>
        <c:crossAx val="142539776"/>
        <c:crosses val="autoZero"/>
        <c:auto val="1"/>
        <c:lblAlgn val="ctr"/>
        <c:lblOffset val="100"/>
      </c:catAx>
      <c:valAx>
        <c:axId val="142539776"/>
        <c:scaling>
          <c:orientation val="minMax"/>
          <c:max val="1400000"/>
        </c:scaling>
        <c:delete val="1"/>
        <c:axPos val="l"/>
        <c:majorGridlines/>
        <c:numFmt formatCode="#,##0" sourceLinked="1"/>
        <c:tickLblPos val="none"/>
        <c:crossAx val="14253824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0"/>
      <c:perspective val="170"/>
    </c:view3D>
    <c:sideWall>
      <c:spPr>
        <a:solidFill>
          <a:srgbClr val="FCEBA2">
            <a:alpha val="81000"/>
          </a:srgbClr>
        </a:solidFill>
      </c:spPr>
    </c:sideWall>
    <c:backWall>
      <c:spPr>
        <a:solidFill>
          <a:srgbClr val="FCEBA2">
            <a:alpha val="81000"/>
          </a:srgbClr>
        </a:solidFill>
      </c:spPr>
    </c:backWall>
    <c:plotArea>
      <c:layout>
        <c:manualLayout>
          <c:layoutTarget val="inner"/>
          <c:xMode val="edge"/>
          <c:yMode val="edge"/>
          <c:x val="0.32951771653543332"/>
          <c:y val="5.3146258597341622E-2"/>
          <c:w val="0.40273536988432007"/>
          <c:h val="0.87680345597169063"/>
        </c:manualLayout>
      </c:layout>
      <c:bar3DChart>
        <c:barDir val="bar"/>
        <c:grouping val="clustered"/>
        <c:ser>
          <c:idx val="0"/>
          <c:order val="0"/>
          <c:tx>
            <c:strRef>
              <c:f>'Расх 2020_3'!$B$2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2"/>
              <c:layout>
                <c:manualLayout>
                  <c:x val="-5.8641975308641965E-2"/>
                  <c:y val="2.8060326608944853E-2"/>
                </c:manualLayout>
              </c:layout>
              <c:showVal val="1"/>
            </c:dLbl>
            <c:dLbl>
              <c:idx val="5"/>
              <c:layout>
                <c:manualLayout>
                  <c:x val="1.5432098765432126E-3"/>
                  <c:y val="1.5561996379487261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5.187332126495749E-3"/>
                </c:manualLayout>
              </c:layout>
              <c:showVal val="1"/>
            </c:dLbl>
            <c:dLbl>
              <c:idx val="7"/>
              <c:layout>
                <c:manualLayout>
                  <c:x val="-4.6296296296295808E-3"/>
                  <c:y val="1.2968330316239389E-2"/>
                </c:manualLayout>
              </c:layout>
              <c:showVal val="1"/>
            </c:dLbl>
            <c:dLbl>
              <c:idx val="8"/>
              <c:layout>
                <c:manualLayout>
                  <c:x val="4.6296296296296936E-3"/>
                  <c:y val="1.8155662442735122E-2"/>
                </c:manualLayout>
              </c:layout>
              <c:showVal val="1"/>
            </c:dLbl>
            <c:dLbl>
              <c:idx val="9"/>
              <c:layout>
                <c:manualLayout>
                  <c:x val="-1.0802469135802495E-2"/>
                  <c:y val="2.8060326608944881E-2"/>
                </c:manualLayout>
              </c:layout>
              <c:showVal val="1"/>
            </c:dLbl>
            <c:dLbl>
              <c:idx val="11"/>
              <c:layout>
                <c:manualLayout>
                  <c:x val="3.0864197530864244E-3"/>
                  <c:y val="2.5940745145964219E-3"/>
                </c:manualLayout>
              </c:layout>
              <c:showVal val="1"/>
            </c:dLbl>
            <c:dLbl>
              <c:idx val="12"/>
              <c:layout>
                <c:manualLayout>
                  <c:x val="3.0864197530864244E-3"/>
                  <c:y val="7.7809981897436443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2020_3'!$A$3:$A$15</c:f>
              <c:strCache>
                <c:ptCount val="13"/>
                <c:pt idx="0">
                  <c:v>Дума</c:v>
                </c:pt>
                <c:pt idx="1">
                  <c:v>КСП</c:v>
                </c:pt>
                <c:pt idx="2">
                  <c:v>Администрация</c:v>
                </c:pt>
                <c:pt idx="3">
                  <c:v>Финансовое управление</c:v>
                </c:pt>
                <c:pt idx="4">
                  <c:v>Резервный фонд</c:v>
                </c:pt>
                <c:pt idx="5">
                  <c:v>Проведение выборов</c:v>
                </c:pt>
                <c:pt idx="6">
                  <c:v>МБУ Центр "СМС"</c:v>
                </c:pt>
                <c:pt idx="7">
                  <c:v>КУМИ</c:v>
                </c:pt>
                <c:pt idx="8">
                  <c:v>МКУ "ЖигулевскСтройЗаказчик"</c:v>
                </c:pt>
                <c:pt idx="9">
                  <c:v>МКУ "ТОиЭЗ"</c:v>
                </c:pt>
                <c:pt idx="10">
                  <c:v>МБУ "МФЦ"</c:v>
                </c:pt>
                <c:pt idx="11">
                  <c:v>Управление социального развития</c:v>
                </c:pt>
                <c:pt idx="12">
                  <c:v>Прочие</c:v>
                </c:pt>
              </c:strCache>
            </c:strRef>
          </c:cat>
          <c:val>
            <c:numRef>
              <c:f>'Расх 2020_3'!$B$3:$B$15</c:f>
              <c:numCache>
                <c:formatCode>General</c:formatCode>
                <c:ptCount val="13"/>
                <c:pt idx="0">
                  <c:v>8150</c:v>
                </c:pt>
                <c:pt idx="1">
                  <c:v>3682</c:v>
                </c:pt>
                <c:pt idx="2">
                  <c:v>59220</c:v>
                </c:pt>
                <c:pt idx="3">
                  <c:v>11730</c:v>
                </c:pt>
                <c:pt idx="4">
                  <c:v>600</c:v>
                </c:pt>
                <c:pt idx="5">
                  <c:v>3200</c:v>
                </c:pt>
                <c:pt idx="6">
                  <c:v>10385</c:v>
                </c:pt>
                <c:pt idx="7">
                  <c:v>11338</c:v>
                </c:pt>
                <c:pt idx="8">
                  <c:v>19167</c:v>
                </c:pt>
                <c:pt idx="9">
                  <c:v>54207</c:v>
                </c:pt>
                <c:pt idx="10">
                  <c:v>25894</c:v>
                </c:pt>
                <c:pt idx="11">
                  <c:v>8657</c:v>
                </c:pt>
                <c:pt idx="12">
                  <c:v>8641</c:v>
                </c:pt>
              </c:numCache>
            </c:numRef>
          </c:val>
        </c:ser>
        <c:ser>
          <c:idx val="1"/>
          <c:order val="1"/>
          <c:tx>
            <c:strRef>
              <c:f>'Расх 2020_3'!$C$2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6.1728395061728964E-3"/>
                  <c:y val="-8.4180979826834774E-3"/>
                </c:manualLayout>
              </c:layout>
              <c:showVal val="1"/>
            </c:dLbl>
            <c:dLbl>
              <c:idx val="1"/>
              <c:layout>
                <c:manualLayout>
                  <c:x val="-1.543209876543213E-3"/>
                  <c:y val="-1.1224130643577988E-2"/>
                </c:manualLayout>
              </c:layout>
              <c:showVal val="1"/>
            </c:dLbl>
            <c:dLbl>
              <c:idx val="2"/>
              <c:layout>
                <c:manualLayout>
                  <c:x val="-4.9382716049382845E-2"/>
                  <c:y val="-3.0866359269839376E-2"/>
                </c:manualLayout>
              </c:layout>
              <c:showVal val="1"/>
            </c:dLbl>
            <c:dLbl>
              <c:idx val="3"/>
              <c:layout>
                <c:manualLayout>
                  <c:x val="1.543209876543213E-3"/>
                  <c:y val="-1.6836195965366927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2.593666063247878E-3"/>
                </c:manualLayout>
              </c:layout>
              <c:showVal val="1"/>
            </c:dLbl>
            <c:dLbl>
              <c:idx val="10"/>
              <c:layout>
                <c:manualLayout>
                  <c:x val="4.6296296296296389E-3"/>
                  <c:y val="-1.6835754070459803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2020_3'!$A$3:$A$15</c:f>
              <c:strCache>
                <c:ptCount val="13"/>
                <c:pt idx="0">
                  <c:v>Дума</c:v>
                </c:pt>
                <c:pt idx="1">
                  <c:v>КСП</c:v>
                </c:pt>
                <c:pt idx="2">
                  <c:v>Администрация</c:v>
                </c:pt>
                <c:pt idx="3">
                  <c:v>Финансовое управление</c:v>
                </c:pt>
                <c:pt idx="4">
                  <c:v>Резервный фонд</c:v>
                </c:pt>
                <c:pt idx="5">
                  <c:v>Проведение выборов</c:v>
                </c:pt>
                <c:pt idx="6">
                  <c:v>МБУ Центр "СМС"</c:v>
                </c:pt>
                <c:pt idx="7">
                  <c:v>КУМИ</c:v>
                </c:pt>
                <c:pt idx="8">
                  <c:v>МКУ "ЖигулевскСтройЗаказчик"</c:v>
                </c:pt>
                <c:pt idx="9">
                  <c:v>МКУ "ТОиЭЗ"</c:v>
                </c:pt>
                <c:pt idx="10">
                  <c:v>МБУ "МФЦ"</c:v>
                </c:pt>
                <c:pt idx="11">
                  <c:v>Управление социального развития</c:v>
                </c:pt>
                <c:pt idx="12">
                  <c:v>Прочие</c:v>
                </c:pt>
              </c:strCache>
            </c:strRef>
          </c:cat>
          <c:val>
            <c:numRef>
              <c:f>'Расх 2020_3'!$C$3:$C$15</c:f>
              <c:numCache>
                <c:formatCode>General</c:formatCode>
                <c:ptCount val="13"/>
                <c:pt idx="0">
                  <c:v>8105</c:v>
                </c:pt>
                <c:pt idx="1">
                  <c:v>3675</c:v>
                </c:pt>
                <c:pt idx="2">
                  <c:v>58995</c:v>
                </c:pt>
                <c:pt idx="3">
                  <c:v>11679</c:v>
                </c:pt>
                <c:pt idx="4">
                  <c:v>0</c:v>
                </c:pt>
                <c:pt idx="5">
                  <c:v>3200</c:v>
                </c:pt>
                <c:pt idx="6">
                  <c:v>10385</c:v>
                </c:pt>
                <c:pt idx="7">
                  <c:v>10245</c:v>
                </c:pt>
                <c:pt idx="8">
                  <c:v>19094</c:v>
                </c:pt>
                <c:pt idx="9">
                  <c:v>52655</c:v>
                </c:pt>
                <c:pt idx="10">
                  <c:v>25714</c:v>
                </c:pt>
                <c:pt idx="11">
                  <c:v>8596</c:v>
                </c:pt>
                <c:pt idx="12">
                  <c:v>7007</c:v>
                </c:pt>
              </c:numCache>
            </c:numRef>
          </c:val>
        </c:ser>
        <c:shape val="cylinder"/>
        <c:axId val="124541184"/>
        <c:axId val="124567552"/>
        <c:axId val="0"/>
      </c:bar3DChart>
      <c:catAx>
        <c:axId val="124541184"/>
        <c:scaling>
          <c:orientation val="maxMin"/>
        </c:scaling>
        <c:axPos val="l"/>
        <c:tickLblPos val="nextTo"/>
        <c:txPr>
          <a:bodyPr/>
          <a:lstStyle/>
          <a:p>
            <a:pPr>
              <a:defRPr sz="1250" b="1"/>
            </a:pPr>
            <a:endParaRPr lang="ru-RU"/>
          </a:p>
        </c:txPr>
        <c:crossAx val="124567552"/>
        <c:crosses val="autoZero"/>
        <c:auto val="1"/>
        <c:lblAlgn val="ctr"/>
        <c:lblOffset val="100"/>
      </c:catAx>
      <c:valAx>
        <c:axId val="124567552"/>
        <c:scaling>
          <c:orientation val="minMax"/>
          <c:max val="60000"/>
        </c:scaling>
        <c:delete val="1"/>
        <c:axPos val="t"/>
        <c:majorGridlines/>
        <c:numFmt formatCode="General" sourceLinked="1"/>
        <c:tickLblPos val="none"/>
        <c:crossAx val="124541184"/>
        <c:crosses val="autoZero"/>
        <c:crossBetween val="between"/>
      </c:valAx>
    </c:plotArea>
    <c:legend>
      <c:legendPos val="b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расходов</a:t>
            </a:r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24385043076021881"/>
          <c:y val="0"/>
        </c:manualLayout>
      </c:layout>
    </c:title>
    <c:view3D>
      <c:rAngAx val="1"/>
    </c:view3D>
    <c:sideWall>
      <c:spPr>
        <a:solidFill>
          <a:srgbClr val="FCEBA2">
            <a:alpha val="81000"/>
          </a:srgbClr>
        </a:solidFill>
      </c:spPr>
    </c:sideWall>
    <c:backWall>
      <c:spPr>
        <a:solidFill>
          <a:srgbClr val="FCEBA2">
            <a:alpha val="81000"/>
          </a:srgbClr>
        </a:solidFill>
      </c:spPr>
    </c:backWall>
    <c:plotArea>
      <c:layout>
        <c:manualLayout>
          <c:layoutTarget val="inner"/>
          <c:xMode val="edge"/>
          <c:yMode val="edge"/>
          <c:x val="5.8789764100285163E-2"/>
          <c:y val="0.15020784727622893"/>
          <c:w val="0.88242047179942951"/>
          <c:h val="0.7456166907380661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3EE527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2020_3'!$E$7:$E$9</c:f>
              <c:strCache>
                <c:ptCount val="3"/>
                <c:pt idx="0">
                  <c:v>2019</c:v>
                </c:pt>
                <c:pt idx="1">
                  <c:v>2020 план</c:v>
                </c:pt>
                <c:pt idx="2">
                  <c:v>2020 факт</c:v>
                </c:pt>
              </c:strCache>
            </c:strRef>
          </c:cat>
          <c:val>
            <c:numRef>
              <c:f>'Расх 2020_3'!$F$7:$F$9</c:f>
              <c:numCache>
                <c:formatCode>General</c:formatCode>
                <c:ptCount val="3"/>
                <c:pt idx="0">
                  <c:v>204885</c:v>
                </c:pt>
                <c:pt idx="1">
                  <c:v>224871</c:v>
                </c:pt>
                <c:pt idx="2">
                  <c:v>219350</c:v>
                </c:pt>
              </c:numCache>
            </c:numRef>
          </c:val>
        </c:ser>
        <c:shape val="cylinder"/>
        <c:axId val="124579840"/>
        <c:axId val="124581376"/>
        <c:axId val="0"/>
      </c:bar3DChart>
      <c:catAx>
        <c:axId val="12457984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4581376"/>
        <c:crosses val="autoZero"/>
        <c:auto val="1"/>
        <c:lblAlgn val="ctr"/>
        <c:lblOffset val="100"/>
      </c:catAx>
      <c:valAx>
        <c:axId val="124581376"/>
        <c:scaling>
          <c:orientation val="minMax"/>
          <c:min val="0"/>
        </c:scaling>
        <c:axPos val="l"/>
        <c:majorGridlines/>
        <c:numFmt formatCode="General" sourceLinked="1"/>
        <c:tickLblPos val="none"/>
        <c:crossAx val="124579840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Динамика расходов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hape val="cylinder"/>
        <c:axId val="124649472"/>
        <c:axId val="124651008"/>
        <c:axId val="0"/>
      </c:bar3DChart>
      <c:catAx>
        <c:axId val="124649472"/>
        <c:scaling>
          <c:orientation val="minMax"/>
        </c:scaling>
        <c:axPos val="b"/>
        <c:numFmt formatCode="General" sourceLinked="0"/>
        <c:tickLblPos val="nextTo"/>
        <c:crossAx val="124651008"/>
        <c:crosses val="autoZero"/>
        <c:auto val="1"/>
        <c:lblAlgn val="ctr"/>
        <c:lblOffset val="100"/>
      </c:catAx>
      <c:valAx>
        <c:axId val="124651008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24649472"/>
        <c:crosses val="autoZero"/>
        <c:crossBetween val="between"/>
      </c:valAx>
    </c:plotArea>
    <c:plotVisOnly val="1"/>
    <c:dispBlanksAs val="gap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0"/>
      <c:perspective val="90"/>
    </c:view3D>
    <c:backWall>
      <c:spPr>
        <a:solidFill>
          <a:srgbClr val="FCEBA2"/>
        </a:solidFill>
      </c:spPr>
    </c:backWall>
    <c:plotArea>
      <c:layout>
        <c:manualLayout>
          <c:layoutTarget val="inner"/>
          <c:xMode val="edge"/>
          <c:yMode val="edge"/>
          <c:x val="0.40637492520324348"/>
          <c:y val="4.1454560604377286E-2"/>
          <c:w val="0.56313126514207978"/>
          <c:h val="0.89199811132096429"/>
        </c:manualLayout>
      </c:layout>
      <c:bar3DChart>
        <c:barDir val="bar"/>
        <c:grouping val="clustered"/>
        <c:ser>
          <c:idx val="0"/>
          <c:order val="0"/>
          <c:tx>
            <c:strRef>
              <c:f>'Расх 2020_3'!$B$55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'Расх 2020_3'!$A$56:$A$60</c:f>
              <c:strCache>
                <c:ptCount val="5"/>
                <c:pt idx="0">
                  <c:v>Содержание МУ "Центр гражданской защиты населения"</c:v>
                </c:pt>
                <c:pt idx="1">
                  <c:v>Обеспечение пожарной безопасности</c:v>
                </c:pt>
                <c:pt idx="2">
                  <c:v>Профилактика терроризма и экстримизма</c:v>
                </c:pt>
                <c:pt idx="3">
                  <c:v>Административная комиссия</c:v>
                </c:pt>
                <c:pt idx="4">
                  <c:v>Установка камер видеонаблюдения</c:v>
                </c:pt>
              </c:strCache>
            </c:strRef>
          </c:cat>
          <c:val>
            <c:numRef>
              <c:f>'Расх 2020_3'!$B$56:$B$60</c:f>
              <c:numCache>
                <c:formatCode>General</c:formatCode>
                <c:ptCount val="5"/>
                <c:pt idx="0">
                  <c:v>13024</c:v>
                </c:pt>
                <c:pt idx="1">
                  <c:v>1150</c:v>
                </c:pt>
                <c:pt idx="2">
                  <c:v>2034</c:v>
                </c:pt>
                <c:pt idx="3">
                  <c:v>914</c:v>
                </c:pt>
                <c:pt idx="4">
                  <c:v>586</c:v>
                </c:pt>
              </c:numCache>
            </c:numRef>
          </c:val>
        </c:ser>
        <c:ser>
          <c:idx val="1"/>
          <c:order val="1"/>
          <c:tx>
            <c:strRef>
              <c:f>'Расх 2020_3'!$C$55</c:f>
              <c:strCache>
                <c:ptCount val="1"/>
                <c:pt idx="0">
                  <c:v>исполнено</c:v>
                </c:pt>
              </c:strCache>
            </c:strRef>
          </c:tx>
          <c:dLbls>
            <c:dLbl>
              <c:idx val="0"/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Lbl>
              <c:idx val="5"/>
              <c:showVal val="1"/>
            </c:dLbl>
            <c:delete val="1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</c:dLbls>
          <c:cat>
            <c:strRef>
              <c:f>'Расх 2020_3'!$A$56:$A$60</c:f>
              <c:strCache>
                <c:ptCount val="5"/>
                <c:pt idx="0">
                  <c:v>Содержание МУ "Центр гражданской защиты населения"</c:v>
                </c:pt>
                <c:pt idx="1">
                  <c:v>Обеспечение пожарной безопасности</c:v>
                </c:pt>
                <c:pt idx="2">
                  <c:v>Профилактика терроризма и экстримизма</c:v>
                </c:pt>
                <c:pt idx="3">
                  <c:v>Административная комиссия</c:v>
                </c:pt>
                <c:pt idx="4">
                  <c:v>Установка камер видеонаблюдения</c:v>
                </c:pt>
              </c:strCache>
            </c:strRef>
          </c:cat>
          <c:val>
            <c:numRef>
              <c:f>'Расх 2020_3'!$C$56:$C$60</c:f>
              <c:numCache>
                <c:formatCode>General</c:formatCode>
                <c:ptCount val="5"/>
                <c:pt idx="0">
                  <c:v>12953</c:v>
                </c:pt>
                <c:pt idx="1">
                  <c:v>1070</c:v>
                </c:pt>
                <c:pt idx="2">
                  <c:v>1628</c:v>
                </c:pt>
                <c:pt idx="3">
                  <c:v>914</c:v>
                </c:pt>
                <c:pt idx="4">
                  <c:v>586</c:v>
                </c:pt>
              </c:numCache>
            </c:numRef>
          </c:val>
        </c:ser>
        <c:shape val="cylinder"/>
        <c:axId val="124686336"/>
        <c:axId val="124687872"/>
        <c:axId val="0"/>
      </c:bar3DChart>
      <c:catAx>
        <c:axId val="12468633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4687872"/>
        <c:crosses val="autoZero"/>
        <c:auto val="1"/>
        <c:lblAlgn val="ctr"/>
        <c:lblOffset val="100"/>
      </c:catAx>
      <c:valAx>
        <c:axId val="124687872"/>
        <c:scaling>
          <c:orientation val="minMax"/>
        </c:scaling>
        <c:delete val="1"/>
        <c:axPos val="t"/>
        <c:majorGridlines/>
        <c:numFmt formatCode="General" sourceLinked="1"/>
        <c:tickLblPos val="none"/>
        <c:crossAx val="124686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618212986081551"/>
          <c:y val="0.93242556382624076"/>
          <c:w val="0.25691821279117133"/>
          <c:h val="6.7574436173758481E-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Динамика расходов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2020_3'!$E$52:$E$54</c:f>
              <c:strCache>
                <c:ptCount val="3"/>
                <c:pt idx="0">
                  <c:v>2019</c:v>
                </c:pt>
                <c:pt idx="1">
                  <c:v>2020 план</c:v>
                </c:pt>
                <c:pt idx="2">
                  <c:v>2020 факт</c:v>
                </c:pt>
              </c:strCache>
            </c:strRef>
          </c:cat>
          <c:val>
            <c:numRef>
              <c:f>'Расх 2020_3'!$F$52:$F$54</c:f>
              <c:numCache>
                <c:formatCode>General</c:formatCode>
                <c:ptCount val="3"/>
                <c:pt idx="0">
                  <c:v>17926</c:v>
                </c:pt>
                <c:pt idx="1">
                  <c:v>17708</c:v>
                </c:pt>
                <c:pt idx="2">
                  <c:v>17151</c:v>
                </c:pt>
              </c:numCache>
            </c:numRef>
          </c:val>
        </c:ser>
        <c:gapWidth val="75"/>
        <c:shape val="cylinder"/>
        <c:axId val="124585472"/>
        <c:axId val="124587008"/>
        <c:axId val="0"/>
      </c:bar3DChart>
      <c:catAx>
        <c:axId val="1245854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4587008"/>
        <c:crosses val="autoZero"/>
        <c:auto val="1"/>
        <c:lblAlgn val="ctr"/>
        <c:lblOffset val="100"/>
      </c:catAx>
      <c:valAx>
        <c:axId val="124587008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24585472"/>
        <c:crosses val="autoZero"/>
        <c:crossBetween val="between"/>
      </c:valAx>
    </c:plotArea>
    <c:plotVisOnly val="1"/>
    <c:dispBlanksAs val="gap"/>
  </c:chart>
  <c:spPr>
    <a:solidFill>
      <a:srgbClr val="FEFEBE"/>
    </a:solidFill>
    <a:ln>
      <a:solidFill>
        <a:srgbClr val="FFC000"/>
      </a:solidFill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10"/>
      <c:perspective val="30"/>
    </c:view3D>
    <c:sideWall>
      <c:spPr>
        <a:gradFill>
          <a:gsLst>
            <a:gs pos="0">
              <a:srgbClr val="FFFFCC"/>
            </a:gs>
            <a:gs pos="75000">
              <a:srgbClr val="FAF0A4"/>
            </a:gs>
            <a:gs pos="100000">
              <a:srgbClr val="FDF66B"/>
            </a:gs>
          </a:gsLst>
          <a:lin ang="5400000" scaled="0"/>
        </a:gradFill>
      </c:spPr>
    </c:sideWall>
    <c:backWall>
      <c:spPr>
        <a:gradFill>
          <a:gsLst>
            <a:gs pos="0">
              <a:srgbClr val="FFFFCC"/>
            </a:gs>
            <a:gs pos="75000">
              <a:srgbClr val="FAF0A4"/>
            </a:gs>
            <a:gs pos="100000">
              <a:srgbClr val="FDF66B"/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20486864779775041"/>
          <c:y val="4.4000718231511783E-2"/>
          <c:w val="0.74506067261732589"/>
          <c:h val="0.81106474206330081"/>
        </c:manualLayout>
      </c:layout>
      <c:bar3DChart>
        <c:barDir val="col"/>
        <c:grouping val="stacked"/>
        <c:shape val="cylinder"/>
        <c:axId val="124635008"/>
        <c:axId val="124636544"/>
        <c:axId val="0"/>
      </c:bar3DChart>
      <c:catAx>
        <c:axId val="12463500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4636544"/>
        <c:crosses val="autoZero"/>
        <c:auto val="1"/>
        <c:lblAlgn val="ctr"/>
        <c:lblOffset val="100"/>
      </c:catAx>
      <c:valAx>
        <c:axId val="124636544"/>
        <c:scaling>
          <c:orientation val="minMax"/>
          <c:max val="140000"/>
          <c:min val="0"/>
        </c:scaling>
        <c:axPos val="l"/>
        <c:majorGridlines/>
        <c:numFmt formatCode="General" sourceLinked="1"/>
        <c:tickLblPos val="nextTo"/>
        <c:crossAx val="124635008"/>
        <c:crosses val="autoZero"/>
        <c:crossBetween val="between"/>
        <c:majorUnit val="40000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Y val="40"/>
      <c:rAngAx val="1"/>
    </c:view3D>
    <c:sideWall>
      <c:spPr>
        <a:solidFill>
          <a:srgbClr val="FEFEBE"/>
        </a:solidFill>
      </c:spPr>
    </c:sideWall>
    <c:backWall>
      <c:spPr>
        <a:solidFill>
          <a:srgbClr val="FEFEBE"/>
        </a:solidFill>
      </c:spPr>
    </c:backWall>
    <c:plotArea>
      <c:layout>
        <c:manualLayout>
          <c:layoutTarget val="inner"/>
          <c:xMode val="edge"/>
          <c:yMode val="edge"/>
          <c:x val="0.46746244359904515"/>
          <c:y val="6.7286213233671177E-2"/>
          <c:w val="0.49084962694269996"/>
          <c:h val="0.79567330125400992"/>
        </c:manualLayout>
      </c:layout>
      <c:bar3DChart>
        <c:barDir val="bar"/>
        <c:grouping val="clustered"/>
        <c:ser>
          <c:idx val="0"/>
          <c:order val="0"/>
          <c:tx>
            <c:strRef>
              <c:f>'Расх 2020_3'!$B$68</c:f>
              <c:strCache>
                <c:ptCount val="1"/>
                <c:pt idx="0">
                  <c:v>2020 утверждено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2020_3'!$A$69:$A$75</c:f>
              <c:strCache>
                <c:ptCount val="7"/>
                <c:pt idx="0">
                  <c:v>Отлов безнадзорных животных</c:v>
                </c:pt>
                <c:pt idx="1">
                  <c:v>Дорожное хозяйство</c:v>
                </c:pt>
                <c:pt idx="2">
                  <c:v>Транспорт</c:v>
                </c:pt>
                <c:pt idx="3">
                  <c:v>Землеустройство, градостроительство</c:v>
                </c:pt>
                <c:pt idx="4">
                  <c:v>Поддержка предпринимательства</c:v>
                </c:pt>
                <c:pt idx="5">
                  <c:v>Создание условий для развития туризма</c:v>
                </c:pt>
                <c:pt idx="6">
                  <c:v>Исполнение переданных гос.полномочий в сфере охрана труда</c:v>
                </c:pt>
              </c:strCache>
            </c:strRef>
          </c:cat>
          <c:val>
            <c:numRef>
              <c:f>'Расх 2020_3'!$B$69:$B$75</c:f>
              <c:numCache>
                <c:formatCode>General</c:formatCode>
                <c:ptCount val="7"/>
                <c:pt idx="0">
                  <c:v>1812</c:v>
                </c:pt>
                <c:pt idx="1">
                  <c:v>137944</c:v>
                </c:pt>
                <c:pt idx="2">
                  <c:v>3882</c:v>
                </c:pt>
                <c:pt idx="3">
                  <c:v>5989</c:v>
                </c:pt>
                <c:pt idx="4">
                  <c:v>1025</c:v>
                </c:pt>
                <c:pt idx="5">
                  <c:v>10521</c:v>
                </c:pt>
                <c:pt idx="6">
                  <c:v>491</c:v>
                </c:pt>
              </c:numCache>
            </c:numRef>
          </c:val>
        </c:ser>
        <c:ser>
          <c:idx val="1"/>
          <c:order val="1"/>
          <c:tx>
            <c:strRef>
              <c:f>'Расх 2020_3'!$C$68</c:f>
              <c:strCache>
                <c:ptCount val="1"/>
                <c:pt idx="0">
                  <c:v>2020 исполнено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0"/>
              <c:layout>
                <c:manualLayout>
                  <c:x val="-1.498127340824026E-3"/>
                  <c:y val="-1.6958585798159211E-2"/>
                </c:manualLayout>
              </c:layout>
              <c:showVal val="1"/>
            </c:dLbl>
            <c:dLbl>
              <c:idx val="1"/>
              <c:layout>
                <c:manualLayout>
                  <c:x val="1.4981273408239701E-3"/>
                  <c:y val="-6.7834343192636802E-3"/>
                </c:manualLayout>
              </c:layout>
              <c:showVal val="1"/>
            </c:dLbl>
            <c:dLbl>
              <c:idx val="3"/>
              <c:layout>
                <c:manualLayout>
                  <c:x val="5.9925093632958804E-3"/>
                  <c:y val="-6.7834343192636802E-3"/>
                </c:manualLayout>
              </c:layout>
              <c:showVal val="1"/>
            </c:dLbl>
            <c:dLbl>
              <c:idx val="5"/>
              <c:layout>
                <c:manualLayout>
                  <c:x val="1.4981273408239165E-3"/>
                  <c:y val="-6.7834343192636464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2020_3'!$A$69:$A$75</c:f>
              <c:strCache>
                <c:ptCount val="7"/>
                <c:pt idx="0">
                  <c:v>Отлов безнадзорных животных</c:v>
                </c:pt>
                <c:pt idx="1">
                  <c:v>Дорожное хозяйство</c:v>
                </c:pt>
                <c:pt idx="2">
                  <c:v>Транспорт</c:v>
                </c:pt>
                <c:pt idx="3">
                  <c:v>Землеустройство, градостроительство</c:v>
                </c:pt>
                <c:pt idx="4">
                  <c:v>Поддержка предпринимательства</c:v>
                </c:pt>
                <c:pt idx="5">
                  <c:v>Создание условий для развития туризма</c:v>
                </c:pt>
                <c:pt idx="6">
                  <c:v>Исполнение переданных гос.полномочий в сфере охрана труда</c:v>
                </c:pt>
              </c:strCache>
            </c:strRef>
          </c:cat>
          <c:val>
            <c:numRef>
              <c:f>'Расх 2020_3'!$C$69:$C$75</c:f>
              <c:numCache>
                <c:formatCode>General</c:formatCode>
                <c:ptCount val="7"/>
                <c:pt idx="0">
                  <c:v>1512</c:v>
                </c:pt>
                <c:pt idx="1">
                  <c:v>132433</c:v>
                </c:pt>
                <c:pt idx="2">
                  <c:v>3430</c:v>
                </c:pt>
                <c:pt idx="3">
                  <c:v>1566</c:v>
                </c:pt>
                <c:pt idx="4">
                  <c:v>1025</c:v>
                </c:pt>
                <c:pt idx="5">
                  <c:v>182</c:v>
                </c:pt>
                <c:pt idx="6">
                  <c:v>491</c:v>
                </c:pt>
              </c:numCache>
            </c:numRef>
          </c:val>
        </c:ser>
        <c:shape val="cylinder"/>
        <c:axId val="124723584"/>
        <c:axId val="124725120"/>
        <c:axId val="0"/>
      </c:bar3DChart>
      <c:catAx>
        <c:axId val="124723584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4725120"/>
        <c:crosses val="autoZero"/>
        <c:auto val="1"/>
        <c:lblAlgn val="ctr"/>
        <c:lblOffset val="100"/>
      </c:catAx>
      <c:valAx>
        <c:axId val="124725120"/>
        <c:scaling>
          <c:orientation val="minMax"/>
          <c:max val="140000"/>
        </c:scaling>
        <c:delete val="1"/>
        <c:axPos val="b"/>
        <c:majorGridlines/>
        <c:numFmt formatCode="General" sourceLinked="1"/>
        <c:tickLblPos val="none"/>
        <c:crossAx val="124723584"/>
        <c:crosses val="autoZero"/>
        <c:crossBetween val="between"/>
      </c:valAx>
    </c:plotArea>
    <c:legend>
      <c:legendPos val="b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/>
              <a:t>Динамика расходов</a:t>
            </a:r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0"/>
          <c:y val="0.27887788778877937"/>
          <c:w val="1"/>
          <c:h val="0.42871287128712926"/>
        </c:manualLayout>
      </c:layout>
      <c:bar3DChart>
        <c:barDir val="col"/>
        <c:grouping val="stacked"/>
        <c:ser>
          <c:idx val="0"/>
          <c:order val="0"/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2020_3'!$D$75:$D$77</c:f>
              <c:strCache>
                <c:ptCount val="3"/>
                <c:pt idx="0">
                  <c:v>2019 факт</c:v>
                </c:pt>
                <c:pt idx="1">
                  <c:v>2020 план</c:v>
                </c:pt>
                <c:pt idx="2">
                  <c:v>2020 факт</c:v>
                </c:pt>
              </c:strCache>
            </c:strRef>
          </c:cat>
          <c:val>
            <c:numRef>
              <c:f>'Расх 2020_3'!$E$75:$E$77</c:f>
              <c:numCache>
                <c:formatCode>General</c:formatCode>
                <c:ptCount val="3"/>
                <c:pt idx="0">
                  <c:v>134984</c:v>
                </c:pt>
                <c:pt idx="1">
                  <c:v>161664</c:v>
                </c:pt>
                <c:pt idx="2">
                  <c:v>140639</c:v>
                </c:pt>
              </c:numCache>
            </c:numRef>
          </c:val>
        </c:ser>
        <c:gapWidth val="55"/>
        <c:gapDepth val="55"/>
        <c:shape val="cylinder"/>
        <c:axId val="124753792"/>
        <c:axId val="124755328"/>
        <c:axId val="0"/>
      </c:bar3DChart>
      <c:catAx>
        <c:axId val="1247537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4755328"/>
        <c:crosses val="autoZero"/>
        <c:auto val="1"/>
        <c:lblAlgn val="ctr"/>
        <c:lblOffset val="100"/>
      </c:catAx>
      <c:valAx>
        <c:axId val="124755328"/>
        <c:scaling>
          <c:orientation val="minMax"/>
          <c:max val="160000"/>
          <c:min val="0"/>
        </c:scaling>
        <c:delete val="1"/>
        <c:axPos val="l"/>
        <c:majorGridlines/>
        <c:numFmt formatCode="General" sourceLinked="1"/>
        <c:tickLblPos val="none"/>
        <c:crossAx val="124753792"/>
        <c:crosses val="autoZero"/>
        <c:crossBetween val="between"/>
      </c:valAx>
    </c:plotArea>
    <c:plotVisOnly val="1"/>
    <c:dispBlanksAs val="gap"/>
  </c:chart>
  <c:spPr>
    <a:solidFill>
      <a:srgbClr val="FEFEBE"/>
    </a:solidFill>
    <a:ln w="3175">
      <a:solidFill>
        <a:srgbClr val="FFC000"/>
      </a:solidFill>
    </a:ln>
  </c:sp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3389252206132255E-2"/>
          <c:y val="9.5607496015594026E-2"/>
          <c:w val="0.85905682186036958"/>
          <c:h val="0.84189260766783391"/>
        </c:manualLayout>
      </c:layout>
      <c:pie3DChart>
        <c:varyColors val="1"/>
        <c:ser>
          <c:idx val="0"/>
          <c:order val="0"/>
          <c:explosion val="20"/>
          <c:dPt>
            <c:idx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1"/>
            <c:spPr>
              <a:solidFill>
                <a:srgbClr val="3EE527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8.1995216945678198E-2"/>
                  <c:y val="-2.7088036117381489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0.11388224575788632"/>
                  <c:y val="-0.27689992475545538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1050" dirty="0" smtClean="0"/>
                      <a:t>Благоустройство Парка 40-летия ВЛКСМ; </a:t>
                    </a:r>
                    <a:r>
                      <a:rPr lang="ru-RU" sz="1050" dirty="0"/>
                      <a:t>117108; 21%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Val val="1"/>
            <c:showCatName val="1"/>
            <c:showPercent val="1"/>
          </c:dLbls>
          <c:cat>
            <c:strRef>
              <c:f>'Расх 2020_3'!$A$89:$A$92</c:f>
              <c:strCache>
                <c:ptCount val="4"/>
                <c:pt idx="0">
                  <c:v>Благоустройство </c:v>
                </c:pt>
                <c:pt idx="1">
                  <c:v>Коммунальное хозяйство</c:v>
                </c:pt>
                <c:pt idx="2">
                  <c:v>Жилищное хозяйство</c:v>
                </c:pt>
                <c:pt idx="3">
                  <c:v>Другие вопросы в области жилищно-коммунального хозяйства</c:v>
                </c:pt>
              </c:strCache>
            </c:strRef>
          </c:cat>
          <c:val>
            <c:numRef>
              <c:f>'Расх 2020_3'!$B$89:$B$92</c:f>
              <c:numCache>
                <c:formatCode>General</c:formatCode>
                <c:ptCount val="4"/>
                <c:pt idx="0">
                  <c:v>156402</c:v>
                </c:pt>
                <c:pt idx="1">
                  <c:v>271475</c:v>
                </c:pt>
                <c:pt idx="2">
                  <c:v>8961</c:v>
                </c:pt>
                <c:pt idx="3">
                  <c:v>117108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'Расх 2020_3'!$A$89:$A$92</c:f>
              <c:strCache>
                <c:ptCount val="4"/>
                <c:pt idx="0">
                  <c:v>Благоустройство </c:v>
                </c:pt>
                <c:pt idx="1">
                  <c:v>Коммунальное хозяйство</c:v>
                </c:pt>
                <c:pt idx="2">
                  <c:v>Жилищное хозяйство</c:v>
                </c:pt>
                <c:pt idx="3">
                  <c:v>Другие вопросы в области жилищно-коммунального хозяйства</c:v>
                </c:pt>
              </c:strCache>
            </c:strRef>
          </c:cat>
          <c:val>
            <c:numRef>
              <c:f>'Расх 2020_3'!$C$89:$C$92</c:f>
              <c:numCache>
                <c:formatCode>0.0%</c:formatCode>
                <c:ptCount val="4"/>
                <c:pt idx="0">
                  <c:v>0.28200000000000008</c:v>
                </c:pt>
                <c:pt idx="1">
                  <c:v>0.49000000000000032</c:v>
                </c:pt>
                <c:pt idx="2">
                  <c:v>1.6000000000000021E-2</c:v>
                </c:pt>
                <c:pt idx="3" formatCode="0.00%">
                  <c:v>0.21200000000000019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'Расх 2020_3'!$A$95</c:f>
              <c:strCache>
                <c:ptCount val="1"/>
                <c:pt idx="0">
                  <c:v>Благоустройство 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2020_3'!$B$94:$D$94</c:f>
              <c:strCache>
                <c:ptCount val="3"/>
                <c:pt idx="0">
                  <c:v>2019</c:v>
                </c:pt>
                <c:pt idx="1">
                  <c:v>2020 план</c:v>
                </c:pt>
                <c:pt idx="2">
                  <c:v>2020 факт</c:v>
                </c:pt>
              </c:strCache>
            </c:strRef>
          </c:cat>
          <c:val>
            <c:numRef>
              <c:f>'Расх 2020_3'!$B$95:$D$95</c:f>
              <c:numCache>
                <c:formatCode>General</c:formatCode>
                <c:ptCount val="3"/>
                <c:pt idx="0">
                  <c:v>152140</c:v>
                </c:pt>
                <c:pt idx="1">
                  <c:v>161667</c:v>
                </c:pt>
                <c:pt idx="2">
                  <c:v>156402</c:v>
                </c:pt>
              </c:numCache>
            </c:numRef>
          </c:val>
        </c:ser>
        <c:ser>
          <c:idx val="1"/>
          <c:order val="1"/>
          <c:tx>
            <c:strRef>
              <c:f>'Расх 2020_3'!$A$96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spPr>
            <a:solidFill>
              <a:srgbClr val="3EE527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2020_3'!$B$94:$D$94</c:f>
              <c:strCache>
                <c:ptCount val="3"/>
                <c:pt idx="0">
                  <c:v>2019</c:v>
                </c:pt>
                <c:pt idx="1">
                  <c:v>2020 план</c:v>
                </c:pt>
                <c:pt idx="2">
                  <c:v>2020 факт</c:v>
                </c:pt>
              </c:strCache>
            </c:strRef>
          </c:cat>
          <c:val>
            <c:numRef>
              <c:f>'Расх 2020_3'!$B$96:$D$96</c:f>
              <c:numCache>
                <c:formatCode>General</c:formatCode>
                <c:ptCount val="3"/>
                <c:pt idx="0">
                  <c:v>217819</c:v>
                </c:pt>
                <c:pt idx="1">
                  <c:v>273286</c:v>
                </c:pt>
                <c:pt idx="2">
                  <c:v>271475</c:v>
                </c:pt>
              </c:numCache>
            </c:numRef>
          </c:val>
        </c:ser>
        <c:ser>
          <c:idx val="2"/>
          <c:order val="2"/>
          <c:tx>
            <c:strRef>
              <c:f>'Расх 2020_3'!$A$97</c:f>
              <c:strCache>
                <c:ptCount val="1"/>
                <c:pt idx="0">
                  <c:v>Жилищное хозяйство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4.2625745950554111E-3"/>
                  <c:y val="-3.858078269081211E-2"/>
                </c:manualLayout>
              </c:layout>
              <c:showVal val="1"/>
            </c:dLbl>
            <c:dLbl>
              <c:idx val="1"/>
              <c:layout>
                <c:manualLayout>
                  <c:x val="-4.2625745950554111E-3"/>
                  <c:y val="-1.1023080768803477E-2"/>
                </c:manualLayout>
              </c:layout>
              <c:showVal val="1"/>
            </c:dLbl>
            <c:dLbl>
              <c:idx val="2"/>
              <c:layout>
                <c:manualLayout>
                  <c:x val="-1.5629259631328932E-16"/>
                  <c:y val="-1.9290391345406076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2020_3'!$B$94:$D$94</c:f>
              <c:strCache>
                <c:ptCount val="3"/>
                <c:pt idx="0">
                  <c:v>2019</c:v>
                </c:pt>
                <c:pt idx="1">
                  <c:v>2020 план</c:v>
                </c:pt>
                <c:pt idx="2">
                  <c:v>2020 факт</c:v>
                </c:pt>
              </c:strCache>
            </c:strRef>
          </c:cat>
          <c:val>
            <c:numRef>
              <c:f>'Расх 2020_3'!$B$97:$D$97</c:f>
              <c:numCache>
                <c:formatCode>General</c:formatCode>
                <c:ptCount val="3"/>
                <c:pt idx="0">
                  <c:v>16625</c:v>
                </c:pt>
                <c:pt idx="1">
                  <c:v>14861</c:v>
                </c:pt>
                <c:pt idx="2">
                  <c:v>8961</c:v>
                </c:pt>
              </c:numCache>
            </c:numRef>
          </c:val>
        </c:ser>
        <c:ser>
          <c:idx val="3"/>
          <c:order val="3"/>
          <c:tx>
            <c:strRef>
              <c:f>'Расх 2020_3'!$A$98</c:f>
              <c:strCache>
                <c:ptCount val="1"/>
                <c:pt idx="0">
                  <c:v>Другие вопросы в области жилищно-коммунального хозяйства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5575447570332512E-2"/>
                  <c:y val="-2.755770192200864E-2"/>
                </c:manualLayout>
              </c:layout>
              <c:showVal val="1"/>
            </c:dLbl>
            <c:dLbl>
              <c:idx val="1"/>
              <c:layout>
                <c:manualLayout>
                  <c:x val="4.2625745950554085E-3"/>
                  <c:y val="-2.7557701922008671E-2"/>
                </c:manualLayout>
              </c:layout>
              <c:showVal val="1"/>
            </c:dLbl>
            <c:dLbl>
              <c:idx val="2"/>
              <c:layout>
                <c:manualLayout>
                  <c:x val="7.8146298156644969E-17"/>
                  <c:y val="-4.1336552883013022E-2"/>
                </c:manualLayout>
              </c:layout>
              <c:showVal val="1"/>
            </c:dLbl>
            <c:txPr>
              <a:bodyPr anchor="t" anchorCtr="0"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2020_3'!$B$94:$D$94</c:f>
              <c:strCache>
                <c:ptCount val="3"/>
                <c:pt idx="0">
                  <c:v>2019</c:v>
                </c:pt>
                <c:pt idx="1">
                  <c:v>2020 план</c:v>
                </c:pt>
                <c:pt idx="2">
                  <c:v>2020 факт</c:v>
                </c:pt>
              </c:strCache>
            </c:strRef>
          </c:cat>
          <c:val>
            <c:numRef>
              <c:f>'Расх 2020_3'!$B$98:$D$98</c:f>
              <c:numCache>
                <c:formatCode>General</c:formatCode>
                <c:ptCount val="3"/>
                <c:pt idx="0">
                  <c:v>0</c:v>
                </c:pt>
                <c:pt idx="1">
                  <c:v>120025</c:v>
                </c:pt>
                <c:pt idx="2">
                  <c:v>117108</c:v>
                </c:pt>
              </c:numCache>
            </c:numRef>
          </c:val>
        </c:ser>
        <c:shape val="cylinder"/>
        <c:axId val="124845056"/>
        <c:axId val="124859136"/>
        <c:axId val="0"/>
      </c:bar3DChart>
      <c:catAx>
        <c:axId val="124845056"/>
        <c:scaling>
          <c:orientation val="minMax"/>
        </c:scaling>
        <c:axPos val="b"/>
        <c:tickLblPos val="nextTo"/>
        <c:crossAx val="124859136"/>
        <c:crosses val="autoZero"/>
        <c:auto val="1"/>
        <c:lblAlgn val="ctr"/>
        <c:lblOffset val="100"/>
      </c:catAx>
      <c:valAx>
        <c:axId val="124859136"/>
        <c:scaling>
          <c:orientation val="minMax"/>
        </c:scaling>
        <c:axPos val="l"/>
        <c:majorGridlines/>
        <c:numFmt formatCode="General" sourceLinked="1"/>
        <c:tickLblPos val="nextTo"/>
        <c:crossAx val="124845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919957575635528"/>
          <c:y val="0.71822466774525051"/>
          <c:w val="0.72160051285149573"/>
          <c:h val="0.26524071110154435"/>
        </c:manualLayout>
      </c:layout>
      <c:txPr>
        <a:bodyPr/>
        <a:lstStyle/>
        <a:p>
          <a:pPr>
            <a:defRPr b="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Без учета целевых средств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Лист1!$B$1:$C$1</c:f>
              <c:strCache>
                <c:ptCount val="2"/>
                <c:pt idx="0">
                  <c:v>Факт 2019</c:v>
                </c:pt>
                <c:pt idx="1">
                  <c:v>Факт 2020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533342</c:v>
                </c:pt>
                <c:pt idx="1">
                  <c:v>641193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За счет целевых средств</c:v>
                </c:pt>
              </c:strCache>
            </c:strRef>
          </c:tx>
          <c:spPr>
            <a:solidFill>
              <a:srgbClr val="3EE527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Лист1!$B$1:$C$1</c:f>
              <c:strCache>
                <c:ptCount val="2"/>
                <c:pt idx="0">
                  <c:v>Факт 2019</c:v>
                </c:pt>
                <c:pt idx="1">
                  <c:v>Факт 2020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720977</c:v>
                </c:pt>
                <c:pt idx="1">
                  <c:v>758095</c:v>
                </c:pt>
              </c:numCache>
            </c:numRef>
          </c:val>
        </c:ser>
        <c:overlap val="100"/>
        <c:axId val="143327232"/>
        <c:axId val="143328768"/>
      </c:barChart>
      <c:catAx>
        <c:axId val="143327232"/>
        <c:scaling>
          <c:orientation val="minMax"/>
        </c:scaling>
        <c:axPos val="b"/>
        <c:tickLblPos val="nextTo"/>
        <c:crossAx val="143328768"/>
        <c:crosses val="autoZero"/>
        <c:auto val="1"/>
        <c:lblAlgn val="ctr"/>
        <c:lblOffset val="100"/>
      </c:catAx>
      <c:valAx>
        <c:axId val="143328768"/>
        <c:scaling>
          <c:orientation val="minMax"/>
          <c:max val="1400000"/>
        </c:scaling>
        <c:delete val="1"/>
        <c:axPos val="l"/>
        <c:majorGridlines/>
        <c:numFmt formatCode="#,##0" sourceLinked="1"/>
        <c:tickLblPos val="none"/>
        <c:crossAx val="14332723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0745019391204348E-2"/>
          <c:y val="0.13465107412307717"/>
          <c:w val="0.83040102823824169"/>
          <c:h val="0.81621023589971486"/>
        </c:manualLayout>
      </c:layout>
      <c:pie3DChart>
        <c:varyColors val="1"/>
      </c:pie3DChart>
    </c:plotArea>
    <c:plotVisOnly val="1"/>
    <c:dispBlanksAs val="zero"/>
  </c:chart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'Расх 2020_3'!$B$130</c:f>
              <c:strCache>
                <c:ptCount val="1"/>
                <c:pt idx="0">
                  <c:v>областной </c:v>
                </c:pt>
              </c:strCache>
            </c:strRef>
          </c:tx>
          <c:spPr>
            <a:solidFill>
              <a:srgbClr val="3EE527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2020_3'!$A$131:$A$133</c:f>
              <c:strCache>
                <c:ptCount val="3"/>
                <c:pt idx="0">
                  <c:v>2019</c:v>
                </c:pt>
                <c:pt idx="1">
                  <c:v>2020 план</c:v>
                </c:pt>
                <c:pt idx="2">
                  <c:v>2020 факт</c:v>
                </c:pt>
              </c:strCache>
            </c:strRef>
          </c:cat>
          <c:val>
            <c:numRef>
              <c:f>'Расх 2020_3'!$B$131:$B$133</c:f>
              <c:numCache>
                <c:formatCode>General</c:formatCode>
                <c:ptCount val="3"/>
                <c:pt idx="0">
                  <c:v>53638</c:v>
                </c:pt>
                <c:pt idx="1">
                  <c:v>115537</c:v>
                </c:pt>
                <c:pt idx="2">
                  <c:v>89135</c:v>
                </c:pt>
              </c:numCache>
            </c:numRef>
          </c:val>
        </c:ser>
        <c:ser>
          <c:idx val="1"/>
          <c:order val="1"/>
          <c:tx>
            <c:strRef>
              <c:f>'Расх 2020_3'!$C$130</c:f>
              <c:strCache>
                <c:ptCount val="1"/>
                <c:pt idx="0">
                  <c:v>местный</c:v>
                </c:pt>
              </c:strCache>
            </c:strRef>
          </c:tx>
          <c:spPr>
            <a:solidFill>
              <a:srgbClr val="FCF44A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2020_3'!$A$131:$A$133</c:f>
              <c:strCache>
                <c:ptCount val="3"/>
                <c:pt idx="0">
                  <c:v>2019</c:v>
                </c:pt>
                <c:pt idx="1">
                  <c:v>2020 план</c:v>
                </c:pt>
                <c:pt idx="2">
                  <c:v>2020 факт</c:v>
                </c:pt>
              </c:strCache>
            </c:strRef>
          </c:cat>
          <c:val>
            <c:numRef>
              <c:f>'Расх 2020_3'!$C$131:$C$133</c:f>
              <c:numCache>
                <c:formatCode>General</c:formatCode>
                <c:ptCount val="3"/>
                <c:pt idx="0">
                  <c:v>98752</c:v>
                </c:pt>
                <c:pt idx="1">
                  <c:v>132645</c:v>
                </c:pt>
                <c:pt idx="2">
                  <c:v>131602</c:v>
                </c:pt>
              </c:numCache>
            </c:numRef>
          </c:val>
        </c:ser>
        <c:shape val="cylinder"/>
        <c:axId val="125001088"/>
        <c:axId val="125006976"/>
        <c:axId val="0"/>
      </c:bar3DChart>
      <c:catAx>
        <c:axId val="12500108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5006976"/>
        <c:crosses val="autoZero"/>
        <c:auto val="1"/>
        <c:lblAlgn val="ctr"/>
        <c:lblOffset val="100"/>
      </c:catAx>
      <c:valAx>
        <c:axId val="12500697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25001088"/>
        <c:crosses val="autoZero"/>
        <c:crossBetween val="between"/>
      </c:valAx>
    </c:plotArea>
    <c:legend>
      <c:legendPos val="b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50874144446654512"/>
          <c:y val="3.9955407317166396E-2"/>
          <c:w val="0.44226181102362205"/>
          <c:h val="0.86416551358427796"/>
        </c:manualLayout>
      </c:layout>
      <c:barChart>
        <c:barDir val="bar"/>
        <c:grouping val="clustered"/>
        <c:ser>
          <c:idx val="0"/>
          <c:order val="0"/>
          <c:tx>
            <c:strRef>
              <c:f>'Расх 2020_3'!$B$108</c:f>
              <c:strCache>
                <c:ptCount val="1"/>
                <c:pt idx="0">
                  <c:v>2020 план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2020_3'!$A$109:$A$116</c:f>
              <c:strCache>
                <c:ptCount val="8"/>
                <c:pt idx="0">
                  <c:v>Содержание зданий образовательных учреждений, ремонт</c:v>
                </c:pt>
                <c:pt idx="1">
                  <c:v>Учреждения дополнительного образования детей в сфере культуры</c:v>
                </c:pt>
                <c:pt idx="2">
                  <c:v>НП "Культура" - приобретение музыкальных инструментов</c:v>
                </c:pt>
                <c:pt idx="3">
                  <c:v>Курсы ГО</c:v>
                </c:pt>
                <c:pt idx="4">
                  <c:v>Молодежная политика и оздоровление детей</c:v>
                </c:pt>
                <c:pt idx="5">
                  <c:v>Отдел по делам молодежи</c:v>
                </c:pt>
                <c:pt idx="6">
                  <c:v>Проведение кап.ремонта школ</c:v>
                </c:pt>
                <c:pt idx="7">
                  <c:v>НП "Демография" - Строительство детского сада на 240 мест в мкр.В-10 </c:v>
                </c:pt>
              </c:strCache>
            </c:strRef>
          </c:cat>
          <c:val>
            <c:numRef>
              <c:f>'Расх 2020_3'!$B$109:$B$116</c:f>
              <c:numCache>
                <c:formatCode>General</c:formatCode>
                <c:ptCount val="8"/>
                <c:pt idx="0">
                  <c:v>72532</c:v>
                </c:pt>
                <c:pt idx="1">
                  <c:v>44222</c:v>
                </c:pt>
                <c:pt idx="2">
                  <c:v>5735</c:v>
                </c:pt>
                <c:pt idx="3">
                  <c:v>548</c:v>
                </c:pt>
                <c:pt idx="4">
                  <c:v>7531</c:v>
                </c:pt>
                <c:pt idx="5">
                  <c:v>1591</c:v>
                </c:pt>
                <c:pt idx="6">
                  <c:v>36340</c:v>
                </c:pt>
                <c:pt idx="7">
                  <c:v>79683</c:v>
                </c:pt>
              </c:numCache>
            </c:numRef>
          </c:val>
        </c:ser>
        <c:ser>
          <c:idx val="1"/>
          <c:order val="1"/>
          <c:tx>
            <c:strRef>
              <c:f>'Расх 2020_3'!$C$108</c:f>
              <c:strCache>
                <c:ptCount val="1"/>
                <c:pt idx="0">
                  <c:v>2020 факт</c:v>
                </c:pt>
              </c:strCache>
            </c:strRef>
          </c:tx>
          <c:dLbls>
            <c:dLbl>
              <c:idx val="7"/>
              <c:layout>
                <c:manualLayout>
                  <c:x val="-5.9435364041604821E-3"/>
                  <c:y val="-2.0366593334457637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2020_3'!$A$109:$A$116</c:f>
              <c:strCache>
                <c:ptCount val="8"/>
                <c:pt idx="0">
                  <c:v>Содержание зданий образовательных учреждений, ремонт</c:v>
                </c:pt>
                <c:pt idx="1">
                  <c:v>Учреждения дополнительного образования детей в сфере культуры</c:v>
                </c:pt>
                <c:pt idx="2">
                  <c:v>НП "Культура" - приобретение музыкальных инструментов</c:v>
                </c:pt>
                <c:pt idx="3">
                  <c:v>Курсы ГО</c:v>
                </c:pt>
                <c:pt idx="4">
                  <c:v>Молодежная политика и оздоровление детей</c:v>
                </c:pt>
                <c:pt idx="5">
                  <c:v>Отдел по делам молодежи</c:v>
                </c:pt>
                <c:pt idx="6">
                  <c:v>Проведение кап.ремонта школ</c:v>
                </c:pt>
                <c:pt idx="7">
                  <c:v>НП "Демография" - Строительство детского сада на 240 мест в мкр.В-10 </c:v>
                </c:pt>
              </c:strCache>
            </c:strRef>
          </c:cat>
          <c:val>
            <c:numRef>
              <c:f>'Расх 2020_3'!$C$109:$C$116</c:f>
              <c:numCache>
                <c:formatCode>General</c:formatCode>
                <c:ptCount val="8"/>
                <c:pt idx="0">
                  <c:v>71856</c:v>
                </c:pt>
                <c:pt idx="1">
                  <c:v>44213</c:v>
                </c:pt>
                <c:pt idx="2">
                  <c:v>5735</c:v>
                </c:pt>
                <c:pt idx="3">
                  <c:v>548</c:v>
                </c:pt>
                <c:pt idx="4">
                  <c:v>7151</c:v>
                </c:pt>
                <c:pt idx="5">
                  <c:v>1591</c:v>
                </c:pt>
                <c:pt idx="6">
                  <c:v>10137</c:v>
                </c:pt>
                <c:pt idx="7">
                  <c:v>79506</c:v>
                </c:pt>
              </c:numCache>
            </c:numRef>
          </c:val>
        </c:ser>
        <c:axId val="124913536"/>
        <c:axId val="124915072"/>
      </c:barChart>
      <c:catAx>
        <c:axId val="12491353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4915072"/>
        <c:crosses val="autoZero"/>
        <c:auto val="1"/>
        <c:lblAlgn val="ctr"/>
        <c:lblOffset val="100"/>
      </c:catAx>
      <c:valAx>
        <c:axId val="124915072"/>
        <c:scaling>
          <c:orientation val="minMax"/>
          <c:max val="80000"/>
        </c:scaling>
        <c:delete val="1"/>
        <c:axPos val="b"/>
        <c:majorGridlines/>
        <c:numFmt formatCode="General" sourceLinked="1"/>
        <c:tickLblPos val="none"/>
        <c:crossAx val="124913536"/>
        <c:crosses val="autoZero"/>
        <c:crossBetween val="between"/>
      </c:valAx>
    </c:plotArea>
    <c:legend>
      <c:legendPos val="b"/>
    </c:legend>
    <c:plotVisOnly val="1"/>
    <c:dispBlanksAs val="gap"/>
  </c:chart>
  <c:spPr>
    <a:gradFill>
      <a:gsLst>
        <a:gs pos="0">
          <a:srgbClr val="FCEBA2"/>
        </a:gs>
        <a:gs pos="50000">
          <a:srgbClr val="F3FBA3"/>
        </a:gs>
        <a:gs pos="100000">
          <a:srgbClr val="EBF088"/>
        </a:gs>
      </a:gsLst>
      <a:lin ang="5400000" scaled="0"/>
    </a:gradFill>
  </c:sp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'Расх 2020_3'!$B$137</c:f>
              <c:strCache>
                <c:ptCount val="1"/>
                <c:pt idx="0">
                  <c:v>2020 план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2020_3'!$A$138:$A$144</c:f>
              <c:strCache>
                <c:ptCount val="7"/>
                <c:pt idx="0">
                  <c:v>Безвозмездные поступления от Самаранефтегаз  для учреждений культуры</c:v>
                </c:pt>
                <c:pt idx="1">
                  <c:v>Отдел культуры</c:v>
                </c:pt>
                <c:pt idx="2">
                  <c:v>Общегородские мероприятия</c:v>
                </c:pt>
                <c:pt idx="3">
                  <c:v>Библиотеки</c:v>
                </c:pt>
                <c:pt idx="4">
                  <c:v>Музей</c:v>
                </c:pt>
                <c:pt idx="5">
                  <c:v>Дворцы и дома культуры</c:v>
                </c:pt>
                <c:pt idx="6">
                  <c:v>Городской Парк культуры</c:v>
                </c:pt>
              </c:strCache>
            </c:strRef>
          </c:cat>
          <c:val>
            <c:numRef>
              <c:f>'Расх 2020_3'!$B$138:$B$144</c:f>
              <c:numCache>
                <c:formatCode>General</c:formatCode>
                <c:ptCount val="7"/>
                <c:pt idx="0">
                  <c:v>800</c:v>
                </c:pt>
                <c:pt idx="1">
                  <c:v>1655</c:v>
                </c:pt>
                <c:pt idx="2">
                  <c:v>3147</c:v>
                </c:pt>
                <c:pt idx="3">
                  <c:v>16764</c:v>
                </c:pt>
                <c:pt idx="4">
                  <c:v>5854</c:v>
                </c:pt>
                <c:pt idx="5">
                  <c:v>37157</c:v>
                </c:pt>
                <c:pt idx="6">
                  <c:v>8795</c:v>
                </c:pt>
              </c:numCache>
            </c:numRef>
          </c:val>
        </c:ser>
        <c:ser>
          <c:idx val="1"/>
          <c:order val="1"/>
          <c:tx>
            <c:strRef>
              <c:f>'Расх 2020_3'!$C$137</c:f>
              <c:strCache>
                <c:ptCount val="1"/>
                <c:pt idx="0">
                  <c:v>2020 факт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2020_3'!$A$138:$A$144</c:f>
              <c:strCache>
                <c:ptCount val="7"/>
                <c:pt idx="0">
                  <c:v>Безвозмездные поступления от Самаранефтегаз  для учреждений культуры</c:v>
                </c:pt>
                <c:pt idx="1">
                  <c:v>Отдел культуры</c:v>
                </c:pt>
                <c:pt idx="2">
                  <c:v>Общегородские мероприятия</c:v>
                </c:pt>
                <c:pt idx="3">
                  <c:v>Библиотеки</c:v>
                </c:pt>
                <c:pt idx="4">
                  <c:v>Музей</c:v>
                </c:pt>
                <c:pt idx="5">
                  <c:v>Дворцы и дома культуры</c:v>
                </c:pt>
                <c:pt idx="6">
                  <c:v>Городской Парк культуры</c:v>
                </c:pt>
              </c:strCache>
            </c:strRef>
          </c:cat>
          <c:val>
            <c:numRef>
              <c:f>'Расх 2020_3'!$C$138:$C$144</c:f>
              <c:numCache>
                <c:formatCode>General</c:formatCode>
                <c:ptCount val="7"/>
                <c:pt idx="0">
                  <c:v>400</c:v>
                </c:pt>
                <c:pt idx="1">
                  <c:v>1655</c:v>
                </c:pt>
                <c:pt idx="2">
                  <c:v>2907</c:v>
                </c:pt>
                <c:pt idx="3">
                  <c:v>16525</c:v>
                </c:pt>
                <c:pt idx="4">
                  <c:v>5845</c:v>
                </c:pt>
                <c:pt idx="5">
                  <c:v>37096</c:v>
                </c:pt>
                <c:pt idx="6">
                  <c:v>8665</c:v>
                </c:pt>
              </c:numCache>
            </c:numRef>
          </c:val>
        </c:ser>
        <c:shape val="cylinder"/>
        <c:axId val="124958208"/>
        <c:axId val="124959744"/>
        <c:axId val="0"/>
      </c:bar3DChart>
      <c:catAx>
        <c:axId val="124958208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4959744"/>
        <c:crosses val="autoZero"/>
        <c:auto val="1"/>
        <c:lblAlgn val="ctr"/>
        <c:lblOffset val="100"/>
      </c:catAx>
      <c:valAx>
        <c:axId val="124959744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124958208"/>
        <c:crosses val="autoZero"/>
        <c:crossBetween val="between"/>
      </c:valAx>
      <c:spPr>
        <a:solidFill>
          <a:srgbClr val="FAF0A4"/>
        </a:solidFill>
      </c:spPr>
    </c:plotArea>
    <c:legend>
      <c:legendPos val="b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 dirty="0" smtClean="0"/>
              <a:t>Динамика расходов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2020_3'!$F$146:$F$147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'Расх 2020_3'!$G$146:$G$147</c:f>
              <c:numCache>
                <c:formatCode>General</c:formatCode>
                <c:ptCount val="2"/>
                <c:pt idx="0">
                  <c:v>76820</c:v>
                </c:pt>
                <c:pt idx="1">
                  <c:v>73093</c:v>
                </c:pt>
              </c:numCache>
            </c:numRef>
          </c:val>
        </c:ser>
        <c:shape val="cylinder"/>
        <c:axId val="125045760"/>
        <c:axId val="125055744"/>
        <c:axId val="0"/>
      </c:bar3DChart>
      <c:catAx>
        <c:axId val="1250457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5055744"/>
        <c:crosses val="autoZero"/>
        <c:auto val="1"/>
        <c:lblAlgn val="ctr"/>
        <c:lblOffset val="100"/>
      </c:catAx>
      <c:valAx>
        <c:axId val="125055744"/>
        <c:scaling>
          <c:orientation val="minMax"/>
          <c:min val="0"/>
        </c:scaling>
        <c:axPos val="l"/>
        <c:majorGridlines/>
        <c:numFmt formatCode="General" sourceLinked="1"/>
        <c:majorTickMark val="none"/>
        <c:tickLblPos val="none"/>
        <c:crossAx val="125045760"/>
        <c:crosses val="autoZero"/>
        <c:crossBetween val="between"/>
      </c:valAx>
    </c:plotArea>
    <c:plotVisOnly val="1"/>
    <c:dispBlanksAs val="gap"/>
  </c:chart>
  <c:spPr>
    <a:solidFill>
      <a:srgbClr val="FEFEBE"/>
    </a:solidFill>
    <a:ln>
      <a:solidFill>
        <a:prstClr val="black"/>
      </a:solidFill>
    </a:ln>
  </c:sp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Динамика </a:t>
            </a:r>
            <a:r>
              <a:rPr lang="ru-RU" sz="1400" dirty="0" smtClean="0"/>
              <a:t>расходов на здравоохранение</a:t>
            </a:r>
            <a:endParaRPr lang="ru-RU" sz="1400" dirty="0"/>
          </a:p>
        </c:rich>
      </c:tx>
    </c:title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6.928793626105037E-2"/>
          <c:y val="0.15079574491723163"/>
          <c:w val="0.86142412747789965"/>
          <c:h val="0.7450287930970636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'Расх 2020_3'!$F$150:$F$152</c:f>
              <c:strCache>
                <c:ptCount val="3"/>
                <c:pt idx="0">
                  <c:v>2019г.</c:v>
                </c:pt>
                <c:pt idx="1">
                  <c:v>2020 план</c:v>
                </c:pt>
                <c:pt idx="2">
                  <c:v>2020 факт</c:v>
                </c:pt>
              </c:strCache>
            </c:strRef>
          </c:cat>
          <c:val>
            <c:numRef>
              <c:f>'Расх 2020_3'!$G$150:$G$152</c:f>
              <c:numCache>
                <c:formatCode>General</c:formatCode>
                <c:ptCount val="3"/>
                <c:pt idx="0">
                  <c:v>1837</c:v>
                </c:pt>
                <c:pt idx="1">
                  <c:v>3018</c:v>
                </c:pt>
                <c:pt idx="2">
                  <c:v>2877</c:v>
                </c:pt>
              </c:numCache>
            </c:numRef>
          </c:val>
        </c:ser>
        <c:shape val="cylinder"/>
        <c:axId val="125064704"/>
        <c:axId val="125679872"/>
        <c:axId val="0"/>
      </c:bar3DChart>
      <c:catAx>
        <c:axId val="1250647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5679872"/>
        <c:crosses val="autoZero"/>
        <c:auto val="1"/>
        <c:lblAlgn val="ctr"/>
        <c:lblOffset val="100"/>
      </c:catAx>
      <c:valAx>
        <c:axId val="125679872"/>
        <c:scaling>
          <c:orientation val="minMax"/>
          <c:max val="3100"/>
          <c:min val="0"/>
        </c:scaling>
        <c:delete val="1"/>
        <c:axPos val="l"/>
        <c:majorGridlines/>
        <c:numFmt formatCode="General" sourceLinked="1"/>
        <c:majorTickMark val="none"/>
        <c:tickLblPos val="none"/>
        <c:crossAx val="125064704"/>
        <c:crosses val="autoZero"/>
        <c:crossBetween val="between"/>
      </c:valAx>
    </c:plotArea>
    <c:plotVisOnly val="1"/>
    <c:dispBlanksAs val="gap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hape val="cylinder"/>
        <c:axId val="125152640"/>
        <c:axId val="125158528"/>
        <c:axId val="0"/>
      </c:bar3DChart>
      <c:catAx>
        <c:axId val="12515264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5158528"/>
        <c:crosses val="autoZero"/>
        <c:auto val="1"/>
        <c:lblAlgn val="ctr"/>
        <c:lblOffset val="100"/>
      </c:catAx>
      <c:valAx>
        <c:axId val="125158528"/>
        <c:scaling>
          <c:orientation val="minMax"/>
        </c:scaling>
        <c:axPos val="l"/>
        <c:majorGridlines/>
        <c:numFmt formatCode="General" sourceLinked="1"/>
        <c:tickLblPos val="nextTo"/>
        <c:crossAx val="125152640"/>
        <c:crosses val="autoZero"/>
        <c:crossBetween val="between"/>
      </c:valAx>
    </c:plotArea>
    <c:plotVisOnly val="1"/>
    <c:dispBlanksAs val="gap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10"/>
      <c:perspective val="10"/>
    </c:view3D>
    <c:plotArea>
      <c:layout>
        <c:manualLayout>
          <c:layoutTarget val="inner"/>
          <c:xMode val="edge"/>
          <c:yMode val="edge"/>
          <c:x val="0.4178697618593189"/>
          <c:y val="8.8676778969003542E-2"/>
          <c:w val="0.52274770989358288"/>
          <c:h val="0.77056571260600704"/>
        </c:manualLayout>
      </c:layout>
      <c:bar3DChart>
        <c:barDir val="bar"/>
        <c:grouping val="clustered"/>
        <c:ser>
          <c:idx val="0"/>
          <c:order val="0"/>
          <c:tx>
            <c:strRef>
              <c:f>'Расх 2020_3'!$B$30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2020_3'!$A$31:$A$35</c:f>
              <c:strCache>
                <c:ptCount val="5"/>
                <c:pt idx="0">
                  <c:v>Социальное обеспечение населения</c:v>
                </c:pt>
                <c:pt idx="1">
                  <c:v>Охрана семьи и детства</c:v>
                </c:pt>
                <c:pt idx="2">
                  <c:v>Пенсионное обеспечение</c:v>
                </c:pt>
                <c:pt idx="3">
                  <c:v>МКУ Комитет по социальной поддержке населения</c:v>
                </c:pt>
                <c:pt idx="4">
                  <c:v>Другие вопросы в области социальной политики</c:v>
                </c:pt>
              </c:strCache>
            </c:strRef>
          </c:cat>
          <c:val>
            <c:numRef>
              <c:f>'Расх 2020_3'!$B$31:$B$35</c:f>
              <c:numCache>
                <c:formatCode>General</c:formatCode>
                <c:ptCount val="5"/>
                <c:pt idx="0">
                  <c:v>29741</c:v>
                </c:pt>
                <c:pt idx="1">
                  <c:v>30082</c:v>
                </c:pt>
                <c:pt idx="2">
                  <c:v>5884</c:v>
                </c:pt>
                <c:pt idx="3">
                  <c:v>3002</c:v>
                </c:pt>
                <c:pt idx="4">
                  <c:v>8268</c:v>
                </c:pt>
              </c:numCache>
            </c:numRef>
          </c:val>
        </c:ser>
        <c:ser>
          <c:idx val="1"/>
          <c:order val="1"/>
          <c:tx>
            <c:strRef>
              <c:f>'Расх 2020_3'!$C$30</c:f>
              <c:strCache>
                <c:ptCount val="1"/>
                <c:pt idx="0">
                  <c:v>исполнено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2020_3'!$A$31:$A$35</c:f>
              <c:strCache>
                <c:ptCount val="5"/>
                <c:pt idx="0">
                  <c:v>Социальное обеспечение населения</c:v>
                </c:pt>
                <c:pt idx="1">
                  <c:v>Охрана семьи и детства</c:v>
                </c:pt>
                <c:pt idx="2">
                  <c:v>Пенсионное обеспечение</c:v>
                </c:pt>
                <c:pt idx="3">
                  <c:v>МКУ Комитет по социальной поддержке населения</c:v>
                </c:pt>
                <c:pt idx="4">
                  <c:v>Другие вопросы в области социальной политики</c:v>
                </c:pt>
              </c:strCache>
            </c:strRef>
          </c:cat>
          <c:val>
            <c:numRef>
              <c:f>'Расх 2020_3'!$C$31:$C$35</c:f>
              <c:numCache>
                <c:formatCode>General</c:formatCode>
                <c:ptCount val="5"/>
                <c:pt idx="0">
                  <c:v>29230</c:v>
                </c:pt>
                <c:pt idx="1">
                  <c:v>29975</c:v>
                </c:pt>
                <c:pt idx="2">
                  <c:v>5884</c:v>
                </c:pt>
                <c:pt idx="3">
                  <c:v>3002</c:v>
                </c:pt>
                <c:pt idx="4">
                  <c:v>5415</c:v>
                </c:pt>
              </c:numCache>
            </c:numRef>
          </c:val>
        </c:ser>
        <c:shape val="cylinder"/>
        <c:axId val="125572992"/>
        <c:axId val="125574528"/>
        <c:axId val="0"/>
      </c:bar3DChart>
      <c:catAx>
        <c:axId val="125572992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25574528"/>
        <c:crosses val="autoZero"/>
        <c:auto val="1"/>
        <c:lblAlgn val="ctr"/>
        <c:lblOffset val="100"/>
      </c:catAx>
      <c:valAx>
        <c:axId val="125574528"/>
        <c:scaling>
          <c:orientation val="minMax"/>
        </c:scaling>
        <c:delete val="1"/>
        <c:axPos val="t"/>
        <c:majorGridlines/>
        <c:numFmt formatCode="General" sourceLinked="1"/>
        <c:tickLblPos val="none"/>
        <c:crossAx val="125572992"/>
        <c:crosses val="autoZero"/>
        <c:crossBetween val="between"/>
      </c:valAx>
      <c:spPr>
        <a:gradFill>
          <a:gsLst>
            <a:gs pos="0">
              <a:srgbClr val="FFFFCC"/>
            </a:gs>
            <a:gs pos="57001">
              <a:srgbClr val="FCEBA2"/>
            </a:gs>
            <a:gs pos="100000">
              <a:srgbClr val="FCEBA2"/>
            </a:gs>
          </a:gsLst>
          <a:lin ang="5400000" scaled="0"/>
        </a:gradFill>
      </c:spPr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noFill/>
  </c:sp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расходов</a:t>
            </a: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'Расх 2020_3'!$D$38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'Расх 2020_3'!$B$39:$B$40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'Расх 2020_3'!$D$39:$D$40</c:f>
              <c:numCache>
                <c:formatCode>General</c:formatCode>
                <c:ptCount val="2"/>
                <c:pt idx="0">
                  <c:v>43458</c:v>
                </c:pt>
                <c:pt idx="1">
                  <c:v>56601</c:v>
                </c:pt>
              </c:numCache>
            </c:numRef>
          </c:val>
        </c:ser>
        <c:ser>
          <c:idx val="1"/>
          <c:order val="1"/>
          <c:tx>
            <c:strRef>
              <c:f>'Расх 2020_3'!$E$38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'Расх 2020_3'!$B$39:$B$40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'Расх 2020_3'!$E$39:$E$40</c:f>
              <c:numCache>
                <c:formatCode>General</c:formatCode>
                <c:ptCount val="2"/>
                <c:pt idx="0">
                  <c:v>14998</c:v>
                </c:pt>
                <c:pt idx="1">
                  <c:v>16905</c:v>
                </c:pt>
              </c:numCache>
            </c:numRef>
          </c:val>
        </c:ser>
        <c:gapWidth val="55"/>
        <c:gapDepth val="55"/>
        <c:shape val="cylinder"/>
        <c:axId val="125620992"/>
        <c:axId val="125622528"/>
        <c:axId val="0"/>
      </c:bar3DChart>
      <c:catAx>
        <c:axId val="125620992"/>
        <c:scaling>
          <c:orientation val="minMax"/>
        </c:scaling>
        <c:axPos val="b"/>
        <c:numFmt formatCode="General" sourceLinked="1"/>
        <c:majorTickMark val="none"/>
        <c:tickLblPos val="nextTo"/>
        <c:crossAx val="125622528"/>
        <c:crosses val="autoZero"/>
        <c:auto val="1"/>
        <c:lblAlgn val="ctr"/>
        <c:lblOffset val="100"/>
      </c:catAx>
      <c:valAx>
        <c:axId val="125622528"/>
        <c:scaling>
          <c:orientation val="minMax"/>
          <c:max val="75000"/>
        </c:scaling>
        <c:delete val="1"/>
        <c:axPos val="l"/>
        <c:majorGridlines/>
        <c:numFmt formatCode="General" sourceLinked="1"/>
        <c:majorTickMark val="none"/>
        <c:tickLblPos val="none"/>
        <c:crossAx val="12562099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spPr>
    <a:solidFill>
      <a:srgbClr val="FEFEBE"/>
    </a:solidFill>
    <a:ln>
      <a:solidFill>
        <a:prstClr val="black"/>
      </a:solidFill>
    </a:ln>
  </c:sp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'Расх 2020_3'!$B$47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3EE527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2020_3'!$A$48:$A$52</c:f>
              <c:strCache>
                <c:ptCount val="5"/>
                <c:pt idx="0">
                  <c:v>Субсидии МБУ "Атлант"</c:v>
                </c:pt>
                <c:pt idx="1">
                  <c:v>Субсидии МБУ "Кристалл"</c:v>
                </c:pt>
                <c:pt idx="2">
                  <c:v>Спортивные мероприятия</c:v>
                </c:pt>
                <c:pt idx="3">
                  <c:v>Содержание спорткомитета</c:v>
                </c:pt>
                <c:pt idx="4">
                  <c:v>Реализация общественных проектов  - обустройство спортивной площадоки "Здоровяк"</c:v>
                </c:pt>
              </c:strCache>
            </c:strRef>
          </c:cat>
          <c:val>
            <c:numRef>
              <c:f>'Расх 2020_3'!$B$48:$B$52</c:f>
              <c:numCache>
                <c:formatCode>General</c:formatCode>
                <c:ptCount val="5"/>
                <c:pt idx="0">
                  <c:v>9054</c:v>
                </c:pt>
                <c:pt idx="1">
                  <c:v>22943</c:v>
                </c:pt>
                <c:pt idx="2">
                  <c:v>1900</c:v>
                </c:pt>
                <c:pt idx="3">
                  <c:v>1661</c:v>
                </c:pt>
                <c:pt idx="4">
                  <c:v>2995</c:v>
                </c:pt>
              </c:numCache>
            </c:numRef>
          </c:val>
        </c:ser>
        <c:ser>
          <c:idx val="1"/>
          <c:order val="1"/>
          <c:tx>
            <c:strRef>
              <c:f>'Расх 2020_3'!$C$47</c:f>
              <c:strCache>
                <c:ptCount val="1"/>
                <c:pt idx="0">
                  <c:v>Исполнено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2020_3'!$A$48:$A$52</c:f>
              <c:strCache>
                <c:ptCount val="5"/>
                <c:pt idx="0">
                  <c:v>Субсидии МБУ "Атлант"</c:v>
                </c:pt>
                <c:pt idx="1">
                  <c:v>Субсидии МБУ "Кристалл"</c:v>
                </c:pt>
                <c:pt idx="2">
                  <c:v>Спортивные мероприятия</c:v>
                </c:pt>
                <c:pt idx="3">
                  <c:v>Содержание спорткомитета</c:v>
                </c:pt>
                <c:pt idx="4">
                  <c:v>Реализация общественных проектов  - обустройство спортивной площадоки "Здоровяк"</c:v>
                </c:pt>
              </c:strCache>
            </c:strRef>
          </c:cat>
          <c:val>
            <c:numRef>
              <c:f>'Расх 2020_3'!$C$48:$C$52</c:f>
              <c:numCache>
                <c:formatCode>General</c:formatCode>
                <c:ptCount val="5"/>
                <c:pt idx="0">
                  <c:v>9054</c:v>
                </c:pt>
                <c:pt idx="1">
                  <c:v>22878</c:v>
                </c:pt>
                <c:pt idx="2">
                  <c:v>1609</c:v>
                </c:pt>
                <c:pt idx="3">
                  <c:v>1661</c:v>
                </c:pt>
                <c:pt idx="4">
                  <c:v>2681</c:v>
                </c:pt>
              </c:numCache>
            </c:numRef>
          </c:val>
        </c:ser>
        <c:shape val="cylinder"/>
        <c:axId val="125202816"/>
        <c:axId val="125204352"/>
        <c:axId val="0"/>
      </c:bar3DChart>
      <c:catAx>
        <c:axId val="12520281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5204352"/>
        <c:crosses val="autoZero"/>
        <c:auto val="1"/>
        <c:lblAlgn val="ctr"/>
        <c:lblOffset val="100"/>
      </c:catAx>
      <c:valAx>
        <c:axId val="125204352"/>
        <c:scaling>
          <c:orientation val="minMax"/>
        </c:scaling>
        <c:delete val="1"/>
        <c:axPos val="t"/>
        <c:majorGridlines/>
        <c:numFmt formatCode="General" sourceLinked="1"/>
        <c:tickLblPos val="none"/>
        <c:crossAx val="125202816"/>
        <c:crosses val="autoZero"/>
        <c:crossBetween val="between"/>
      </c:valAx>
      <c:spPr>
        <a:gradFill>
          <a:gsLst>
            <a:gs pos="0">
              <a:srgbClr val="FFFFCC"/>
            </a:gs>
            <a:gs pos="57001">
              <a:srgbClr val="FCEBA2"/>
            </a:gs>
            <a:gs pos="100000">
              <a:srgbClr val="FCEBA2"/>
            </a:gs>
          </a:gsLst>
          <a:lin ang="5400000" scaled="0"/>
        </a:gradFill>
      </c:spPr>
    </c:plotArea>
    <c:legend>
      <c:legendPos val="b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40"/>
      <c:perspective val="10"/>
    </c:view3D>
    <c:plotArea>
      <c:layout>
        <c:manualLayout>
          <c:layoutTarget val="inner"/>
          <c:xMode val="edge"/>
          <c:yMode val="edge"/>
          <c:x val="0"/>
          <c:y val="5.1275717455047713E-2"/>
          <c:w val="0.95679012345679382"/>
          <c:h val="0.94872428254495522"/>
        </c:manualLayout>
      </c:layout>
      <c:pie3DChart>
        <c:varyColors val="1"/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Динамика расходов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3.7878787878787915E-2"/>
          <c:y val="0.21596692111959298"/>
          <c:w val="0.94588744588744555"/>
          <c:h val="0.54703171645529092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'Расх 2020_3'!$F$44:$F$46</c:f>
              <c:strCache>
                <c:ptCount val="3"/>
                <c:pt idx="0">
                  <c:v>2019</c:v>
                </c:pt>
                <c:pt idx="1">
                  <c:v>2020 план</c:v>
                </c:pt>
                <c:pt idx="2">
                  <c:v>2020 факт</c:v>
                </c:pt>
              </c:strCache>
            </c:strRef>
          </c:cat>
          <c:val>
            <c:numRef>
              <c:f>'Расх 2020_3'!$G$44:$G$46</c:f>
              <c:numCache>
                <c:formatCode>General</c:formatCode>
                <c:ptCount val="3"/>
                <c:pt idx="0">
                  <c:v>40235</c:v>
                </c:pt>
                <c:pt idx="1">
                  <c:v>38553</c:v>
                </c:pt>
                <c:pt idx="2">
                  <c:v>37883</c:v>
                </c:pt>
              </c:numCache>
            </c:numRef>
          </c:val>
        </c:ser>
        <c:shape val="cylinder"/>
        <c:axId val="125233024"/>
        <c:axId val="125234560"/>
        <c:axId val="0"/>
      </c:bar3DChart>
      <c:catAx>
        <c:axId val="125233024"/>
        <c:scaling>
          <c:orientation val="minMax"/>
        </c:scaling>
        <c:axPos val="b"/>
        <c:majorTickMark val="none"/>
        <c:tickLblPos val="nextTo"/>
        <c:crossAx val="125234560"/>
        <c:crosses val="autoZero"/>
        <c:auto val="1"/>
        <c:lblAlgn val="ctr"/>
        <c:lblOffset val="100"/>
      </c:catAx>
      <c:valAx>
        <c:axId val="125234560"/>
        <c:scaling>
          <c:orientation val="minMax"/>
          <c:max val="40000"/>
          <c:min val="0"/>
        </c:scaling>
        <c:axPos val="l"/>
        <c:majorGridlines/>
        <c:numFmt formatCode="General" sourceLinked="1"/>
        <c:majorTickMark val="none"/>
        <c:tickLblPos val="none"/>
        <c:crossAx val="125233024"/>
        <c:crosses val="autoZero"/>
        <c:crossBetween val="between"/>
      </c:valAx>
    </c:plotArea>
    <c:plotVisOnly val="1"/>
    <c:dispBlanksAs val="gap"/>
  </c:chart>
  <c:spPr>
    <a:solidFill>
      <a:srgbClr val="FEFEBE"/>
    </a:solidFill>
    <a:ln>
      <a:solidFill>
        <a:prstClr val="black"/>
      </a:solidFill>
    </a:ln>
  </c:sp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plotArea>
      <c:layout>
        <c:manualLayout>
          <c:layoutTarget val="inner"/>
          <c:xMode val="edge"/>
          <c:yMode val="edge"/>
          <c:x val="0.10034951881014843"/>
          <c:y val="9.7015102129310998E-2"/>
          <c:w val="0.7329173228346455"/>
          <c:h val="0.64986611138925554"/>
        </c:manualLayout>
      </c:layout>
      <c:barChart>
        <c:barDir val="col"/>
        <c:grouping val="clustered"/>
        <c:ser>
          <c:idx val="1"/>
          <c:order val="0"/>
          <c:tx>
            <c:strRef>
              <c:f>'Мунициальный долг'!$A$4</c:f>
              <c:strCache>
                <c:ptCount val="1"/>
                <c:pt idx="0">
                  <c:v>Величина муниципального долга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"/>
                  <c:y val="0.16859344894027006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777777777777913E-3"/>
                  <c:y val="0.183044315992293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2263969171483622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777777777777913E-3"/>
                  <c:y val="0.1839807776918059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0.20362333682278186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7777777777777913E-3"/>
                  <c:y val="0.23715465841336306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'Мунициальный долг'!$F$3:$I$3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'Мунициальный долг'!$F$4:$I$4</c:f>
              <c:numCache>
                <c:formatCode>#,##0</c:formatCode>
                <c:ptCount val="4"/>
                <c:pt idx="0">
                  <c:v>28395</c:v>
                </c:pt>
                <c:pt idx="1">
                  <c:v>49232</c:v>
                </c:pt>
                <c:pt idx="2">
                  <c:v>70304</c:v>
                </c:pt>
                <c:pt idx="3">
                  <c:v>100425</c:v>
                </c:pt>
              </c:numCache>
            </c:numRef>
          </c:val>
        </c:ser>
        <c:axId val="126465536"/>
        <c:axId val="126467072"/>
      </c:barChart>
      <c:lineChart>
        <c:grouping val="standard"/>
        <c:ser>
          <c:idx val="0"/>
          <c:order val="1"/>
          <c:tx>
            <c:strRef>
              <c:f>'Мунициальный долг'!$A$5</c:f>
              <c:strCache>
                <c:ptCount val="1"/>
                <c:pt idx="0">
                  <c:v>Долговая нагрузка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pPr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4.667452408669568E-2"/>
                  <c:y val="-5.092368963834932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4444444444444502E-2"/>
                  <c:y val="-6.262042389210019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2323944682474948E-2"/>
                  <c:y val="-5.387203354216683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333333333333508E-2"/>
                  <c:y val="-7.225433526011569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77777777777789E-2"/>
                  <c:y val="-5.780346820809248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3888888888888884E-2"/>
                  <c:y val="-5.539499036608879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1"/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9.9791557305336828E-2"/>
                      <c:h val="7.8058956503269467E-2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'Мунициальный долг'!$F$3:$I$3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'Мунициальный долг'!$F$5:$I$5</c:f>
              <c:numCache>
                <c:formatCode>0.0%</c:formatCode>
                <c:ptCount val="4"/>
                <c:pt idx="0">
                  <c:v>6.9000000000000034E-2</c:v>
                </c:pt>
                <c:pt idx="1">
                  <c:v>0.13400000000000001</c:v>
                </c:pt>
                <c:pt idx="2" formatCode="0.00%">
                  <c:v>0.16</c:v>
                </c:pt>
                <c:pt idx="3" formatCode="0.00%">
                  <c:v>0.23500000000000001</c:v>
                </c:pt>
              </c:numCache>
            </c:numRef>
          </c:val>
        </c:ser>
        <c:marker val="1"/>
        <c:axId val="126100224"/>
        <c:axId val="126101760"/>
      </c:lineChart>
      <c:catAx>
        <c:axId val="126465536"/>
        <c:scaling>
          <c:orientation val="minMax"/>
        </c:scaling>
        <c:axPos val="b"/>
        <c:numFmt formatCode="General" sourceLinked="1"/>
        <c:majorTickMark val="cross"/>
        <c:tickLblPos val="nextTo"/>
        <c:txPr>
          <a:bodyPr rot="0" vert="horz"/>
          <a:lstStyle/>
          <a:p>
            <a:pPr>
              <a:defRPr sz="1200" b="1"/>
            </a:pPr>
            <a:endParaRPr lang="ru-RU"/>
          </a:p>
        </c:txPr>
        <c:crossAx val="126467072"/>
        <c:crosses val="autoZero"/>
        <c:lblAlgn val="ctr"/>
        <c:lblOffset val="100"/>
        <c:tickLblSkip val="1"/>
        <c:tickMarkSkip val="1"/>
      </c:catAx>
      <c:valAx>
        <c:axId val="126467072"/>
        <c:scaling>
          <c:orientation val="minMax"/>
        </c:scaling>
        <c:axPos val="l"/>
        <c:numFmt formatCode="#,##0" sourceLinked="1"/>
        <c:majorTickMark val="cross"/>
        <c:tickLblPos val="nextTo"/>
        <c:txPr>
          <a:bodyPr rot="0" vert="horz"/>
          <a:lstStyle/>
          <a:p>
            <a:pPr>
              <a:defRPr b="1"/>
            </a:pPr>
            <a:endParaRPr lang="ru-RU"/>
          </a:p>
        </c:txPr>
        <c:crossAx val="126465536"/>
        <c:crosses val="autoZero"/>
        <c:crossBetween val="between"/>
      </c:valAx>
      <c:catAx>
        <c:axId val="126100224"/>
        <c:scaling>
          <c:orientation val="minMax"/>
        </c:scaling>
        <c:delete val="1"/>
        <c:axPos val="b"/>
        <c:numFmt formatCode="General" sourceLinked="1"/>
        <c:tickLblPos val="none"/>
        <c:crossAx val="126101760"/>
        <c:crosses val="autoZero"/>
        <c:lblAlgn val="ctr"/>
        <c:lblOffset val="100"/>
      </c:catAx>
      <c:valAx>
        <c:axId val="126101760"/>
        <c:scaling>
          <c:orientation val="minMax"/>
        </c:scaling>
        <c:axPos val="r"/>
        <c:numFmt formatCode="0.0%" sourceLinked="1"/>
        <c:majorTickMark val="cross"/>
        <c:tickLblPos val="nextTo"/>
        <c:txPr>
          <a:bodyPr rot="0" vert="horz"/>
          <a:lstStyle/>
          <a:p>
            <a:pPr>
              <a:defRPr b="1"/>
            </a:pPr>
            <a:endParaRPr lang="ru-RU"/>
          </a:p>
        </c:txPr>
        <c:crossAx val="126100224"/>
        <c:crosses val="max"/>
        <c:crossBetween val="between"/>
      </c:valAx>
      <c:spPr>
        <a:gradFill>
          <a:gsLst>
            <a:gs pos="0">
              <a:srgbClr val="FFFFCC"/>
            </a:gs>
            <a:gs pos="57001">
              <a:srgbClr val="FCEBA2"/>
            </a:gs>
            <a:gs pos="100000">
              <a:srgbClr val="FCEBA2"/>
            </a:gs>
          </a:gsLst>
          <a:lin ang="5400000" scaled="0"/>
        </a:gradFill>
      </c:spPr>
    </c:plotArea>
    <c:legend>
      <c:legendPos val="b"/>
      <c:layout>
        <c:manualLayout>
          <c:xMode val="edge"/>
          <c:yMode val="edge"/>
          <c:x val="0.10408163265306121"/>
          <c:y val="0.88432992517725939"/>
          <c:w val="0.78979677540307824"/>
          <c:h val="8.95522388059702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solidFill>
      <a:srgbClr val="FEFEBE"/>
    </a:solidFill>
    <a:ln>
      <a:solidFill>
        <a:srgbClr val="FCEBA2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FCF44A"/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C00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50" b="1"/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-2.8634801447182199E-2"/>
                  <c:y val="-8.5518275747139445E-3"/>
                </c:manualLayout>
              </c:layout>
              <c:showVal val="1"/>
              <c:showCatName val="1"/>
              <c:showPercent val="1"/>
            </c:dLbl>
            <c:dLbl>
              <c:idx val="4"/>
              <c:layout>
                <c:manualLayout>
                  <c:x val="8.8280499026678391E-3"/>
                  <c:y val="-2.6152418249824092E-2"/>
                </c:manualLayout>
              </c:layout>
              <c:showVal val="1"/>
              <c:showCatName val="1"/>
              <c:showPercent val="1"/>
            </c:dLbl>
            <c:dLbl>
              <c:idx val="5"/>
              <c:layout>
                <c:manualLayout>
                  <c:x val="0.10565673862324476"/>
                  <c:y val="6.5277469170092209E-2"/>
                </c:manualLayout>
              </c:layout>
              <c:showVal val="1"/>
              <c:showCatName val="1"/>
              <c:showPercent val="1"/>
            </c:dLbl>
            <c:dLbl>
              <c:idx val="6"/>
              <c:layout>
                <c:manualLayout>
                  <c:x val="-4.4631438898093588E-2"/>
                  <c:y val="-4.0527904306928951E-2"/>
                </c:manualLayout>
              </c:layout>
              <c:showVal val="1"/>
              <c:showCatName val="1"/>
              <c:showPercent val="1"/>
            </c:dLbl>
            <c:dLbl>
              <c:idx val="8"/>
              <c:layout>
                <c:manualLayout>
                  <c:x val="0.12995219734039257"/>
                  <c:y val="1.1994037699514907E-2"/>
                </c:manualLayout>
              </c:layout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Структура_нал_ненал!$A$5:$A$13</c:f>
              <c:strCache>
                <c:ptCount val="9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Имущественные налоги</c:v>
                </c:pt>
                <c:pt idx="4">
                  <c:v>Государственная пошлина</c:v>
                </c:pt>
                <c:pt idx="5">
                  <c:v>Доходы от использования имущества</c:v>
                </c:pt>
                <c:pt idx="6">
                  <c:v>Доходы от продажи</c:v>
                </c:pt>
                <c:pt idx="7">
                  <c:v>Штрафы,
санкции</c:v>
                </c:pt>
                <c:pt idx="8">
                  <c:v>Прочее</c:v>
                </c:pt>
              </c:strCache>
            </c:strRef>
          </c:cat>
          <c:val>
            <c:numRef>
              <c:f>Структура_нал_ненал!$B$5:$B$13</c:f>
              <c:numCache>
                <c:formatCode>General</c:formatCode>
                <c:ptCount val="9"/>
                <c:pt idx="0">
                  <c:v>220412</c:v>
                </c:pt>
                <c:pt idx="1">
                  <c:v>11606</c:v>
                </c:pt>
                <c:pt idx="2">
                  <c:v>13380</c:v>
                </c:pt>
                <c:pt idx="3">
                  <c:v>92610</c:v>
                </c:pt>
                <c:pt idx="4">
                  <c:v>13433</c:v>
                </c:pt>
                <c:pt idx="5">
                  <c:v>61345</c:v>
                </c:pt>
                <c:pt idx="6">
                  <c:v>7687</c:v>
                </c:pt>
                <c:pt idx="7">
                  <c:v>4362</c:v>
                </c:pt>
                <c:pt idx="8">
                  <c:v>3084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22614830545893774"/>
          <c:y val="3.1291326053377602E-2"/>
          <c:w val="0.77385169454106406"/>
          <c:h val="0.81831588604850514"/>
        </c:manualLayout>
      </c:layout>
      <c:bar3DChart>
        <c:barDir val="col"/>
        <c:grouping val="stacked"/>
        <c:ser>
          <c:idx val="0"/>
          <c:order val="0"/>
          <c:tx>
            <c:strRef>
              <c:f>Структура_нал_ненал!$A$36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solidFill>
              <a:srgbClr val="3EE527"/>
            </a:solidFill>
          </c:spPr>
          <c:dLbls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Структура_нал_ненал!$B$35:$D$35</c:f>
              <c:strCache>
                <c:ptCount val="3"/>
                <c:pt idx="0">
                  <c:v>2019 факт</c:v>
                </c:pt>
                <c:pt idx="1">
                  <c:v>2020 план</c:v>
                </c:pt>
                <c:pt idx="2">
                  <c:v>2020 факт</c:v>
                </c:pt>
              </c:strCache>
            </c:strRef>
          </c:cat>
          <c:val>
            <c:numRef>
              <c:f>Структура_нал_ненал!$B$36:$D$36</c:f>
              <c:numCache>
                <c:formatCode>General</c:formatCode>
                <c:ptCount val="3"/>
                <c:pt idx="0">
                  <c:v>440096</c:v>
                </c:pt>
                <c:pt idx="1">
                  <c:v>406714</c:v>
                </c:pt>
                <c:pt idx="2">
                  <c:v>427919</c:v>
                </c:pt>
              </c:numCache>
            </c:numRef>
          </c:val>
        </c:ser>
        <c:ser>
          <c:idx val="1"/>
          <c:order val="1"/>
          <c:tx>
            <c:strRef>
              <c:f>Структура_нал_ненал!$A$37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"/>
              <c:numFmt formatCode="0" sourceLinked="0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Структура_нал_ненал!$B$35:$D$35</c:f>
              <c:strCache>
                <c:ptCount val="3"/>
                <c:pt idx="0">
                  <c:v>2019 факт</c:v>
                </c:pt>
                <c:pt idx="1">
                  <c:v>2020 план</c:v>
                </c:pt>
                <c:pt idx="2">
                  <c:v>2020 факт</c:v>
                </c:pt>
              </c:strCache>
            </c:strRef>
          </c:cat>
          <c:val>
            <c:numRef>
              <c:f>Структура_нал_ненал!$B$37:$D$37</c:f>
              <c:numCache>
                <c:formatCode>General</c:formatCode>
                <c:ptCount val="3"/>
                <c:pt idx="0">
                  <c:v>822844</c:v>
                </c:pt>
                <c:pt idx="1">
                  <c:v>1006764</c:v>
                </c:pt>
                <c:pt idx="2">
                  <c:v>952689</c:v>
                </c:pt>
              </c:numCache>
            </c:numRef>
          </c:val>
        </c:ser>
        <c:shape val="cylinder"/>
        <c:axId val="124126336"/>
        <c:axId val="124127872"/>
        <c:axId val="0"/>
      </c:bar3DChart>
      <c:catAx>
        <c:axId val="12412633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4127872"/>
        <c:crosses val="autoZero"/>
        <c:auto val="1"/>
        <c:lblAlgn val="ctr"/>
        <c:lblOffset val="100"/>
      </c:catAx>
      <c:valAx>
        <c:axId val="124127872"/>
        <c:scaling>
          <c:orientation val="minMax"/>
          <c:max val="1400000"/>
        </c:scaling>
        <c:axPos val="l"/>
        <c:majorGridlines/>
        <c:numFmt formatCode="General" sourceLinked="1"/>
        <c:tickLblPos val="nextTo"/>
        <c:crossAx val="124126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0000142434316407E-2"/>
          <c:y val="0.90338327103440119"/>
          <c:w val="0.89999971513136712"/>
          <c:h val="9.6616728965598794E-2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solidFill>
          <a:srgbClr val="FEFEBE">
            <a:alpha val="63000"/>
          </a:srgbClr>
        </a:solidFill>
      </c:spPr>
    </c:sideWall>
    <c:backWall>
      <c:spPr>
        <a:solidFill>
          <a:srgbClr val="FCEBA2">
            <a:alpha val="46000"/>
          </a:srgb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'ГРБС 2020 (2)'!$B$38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3EE527"/>
            </a:solidFill>
          </c:spPr>
          <c:dLbls>
            <c:dLbl>
              <c:idx val="1"/>
              <c:layout>
                <c:manualLayout>
                  <c:x val="-1.161346723264794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8.7101004244858928E-3"/>
                  <c:y val="-7.8971324910830833E-3"/>
                </c:manualLayout>
              </c:layout>
              <c:showVal val="1"/>
            </c:dLbl>
            <c:dLbl>
              <c:idx val="3"/>
              <c:layout>
                <c:manualLayout>
                  <c:x val="-7.2584170204049534E-3"/>
                  <c:y val="-2.6323774970277948E-3"/>
                </c:manualLayout>
              </c:layout>
              <c:showVal val="1"/>
            </c:dLbl>
            <c:dLbl>
              <c:idx val="4"/>
              <c:layout>
                <c:manualLayout>
                  <c:x val="-1.4516834040809907E-2"/>
                  <c:y val="2.6323774970276989E-3"/>
                </c:manualLayout>
              </c:layout>
              <c:showVal val="1"/>
            </c:dLbl>
            <c:dLbl>
              <c:idx val="5"/>
              <c:layout>
                <c:manualLayout>
                  <c:x val="-2.0323567657133872E-2"/>
                  <c:y val="-2.6323774970277948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'ГРБС 2020 (2)'!$A$39:$A$44</c:f>
              <c:strCache>
                <c:ptCount val="6"/>
                <c:pt idx="0">
                  <c:v>Дума </c:v>
                </c:pt>
                <c:pt idx="1">
                  <c:v>Администрация </c:v>
                </c:pt>
                <c:pt idx="2">
                  <c:v>КСП</c:v>
                </c:pt>
                <c:pt idx="3">
                  <c:v>КУМИ</c:v>
                </c:pt>
                <c:pt idx="4">
                  <c:v>УСР</c:v>
                </c:pt>
                <c:pt idx="5">
                  <c:v>Фин. управление </c:v>
                </c:pt>
              </c:strCache>
            </c:strRef>
          </c:cat>
          <c:val>
            <c:numRef>
              <c:f>'ГРБС 2020 (2)'!$B$39:$B$44</c:f>
              <c:numCache>
                <c:formatCode>General</c:formatCode>
                <c:ptCount val="6"/>
                <c:pt idx="0">
                  <c:v>2308</c:v>
                </c:pt>
                <c:pt idx="1">
                  <c:v>1033648</c:v>
                </c:pt>
                <c:pt idx="2">
                  <c:v>3548</c:v>
                </c:pt>
                <c:pt idx="3">
                  <c:v>10487</c:v>
                </c:pt>
                <c:pt idx="4">
                  <c:v>192644</c:v>
                </c:pt>
                <c:pt idx="5">
                  <c:v>11684</c:v>
                </c:pt>
              </c:numCache>
            </c:numRef>
          </c:val>
        </c:ser>
        <c:ser>
          <c:idx val="1"/>
          <c:order val="1"/>
          <c:tx>
            <c:strRef>
              <c:f>'ГРБС 2020 (2)'!$C$38</c:f>
              <c:strCache>
                <c:ptCount val="1"/>
                <c:pt idx="0">
                  <c:v>2020план</c:v>
                </c:pt>
              </c:strCache>
            </c:strRef>
          </c:tx>
          <c:dLbls>
            <c:dLbl>
              <c:idx val="0"/>
              <c:layout>
                <c:manualLayout>
                  <c:x val="4.3550502122429715E-3"/>
                  <c:y val="-1.8426642479193952E-2"/>
                </c:manualLayout>
              </c:layout>
              <c:showVal val="1"/>
            </c:dLbl>
            <c:dLbl>
              <c:idx val="4"/>
              <c:layout>
                <c:manualLayout>
                  <c:x val="5.7367470400986869E-3"/>
                  <c:y val="-3.198739702322649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'ГРБС 2020 (2)'!$A$39:$A$44</c:f>
              <c:strCache>
                <c:ptCount val="6"/>
                <c:pt idx="0">
                  <c:v>Дума </c:v>
                </c:pt>
                <c:pt idx="1">
                  <c:v>Администрация </c:v>
                </c:pt>
                <c:pt idx="2">
                  <c:v>КСП</c:v>
                </c:pt>
                <c:pt idx="3">
                  <c:v>КУМИ</c:v>
                </c:pt>
                <c:pt idx="4">
                  <c:v>УСР</c:v>
                </c:pt>
                <c:pt idx="5">
                  <c:v>Фин. управление </c:v>
                </c:pt>
              </c:strCache>
            </c:strRef>
          </c:cat>
          <c:val>
            <c:numRef>
              <c:f>'ГРБС 2020 (2)'!$C$39:$C$44</c:f>
              <c:numCache>
                <c:formatCode>General</c:formatCode>
                <c:ptCount val="6"/>
                <c:pt idx="0">
                  <c:v>8150</c:v>
                </c:pt>
                <c:pt idx="1">
                  <c:v>1214868</c:v>
                </c:pt>
                <c:pt idx="2">
                  <c:v>3682</c:v>
                </c:pt>
                <c:pt idx="3">
                  <c:v>38200</c:v>
                </c:pt>
                <c:pt idx="4">
                  <c:v>199353</c:v>
                </c:pt>
                <c:pt idx="5">
                  <c:v>12329</c:v>
                </c:pt>
              </c:numCache>
            </c:numRef>
          </c:val>
        </c:ser>
        <c:ser>
          <c:idx val="2"/>
          <c:order val="2"/>
          <c:tx>
            <c:strRef>
              <c:f>'ГРБС 2020 (2)'!$D$38</c:f>
              <c:strCache>
                <c:ptCount val="1"/>
                <c:pt idx="0">
                  <c:v>2020факт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306515063672895E-2"/>
                  <c:y val="-2.6323774970277948E-3"/>
                </c:manualLayout>
              </c:layout>
              <c:showVal val="1"/>
            </c:dLbl>
            <c:dLbl>
              <c:idx val="1"/>
              <c:layout>
                <c:manualLayout>
                  <c:x val="3.0485351485700897E-2"/>
                  <c:y val="-2.6323774970276989E-3"/>
                </c:manualLayout>
              </c:layout>
              <c:showVal val="1"/>
            </c:dLbl>
            <c:dLbl>
              <c:idx val="2"/>
              <c:layout>
                <c:manualLayout>
                  <c:x val="8.7101004244859968E-3"/>
                  <c:y val="-5.2647549940552886E-3"/>
                </c:manualLayout>
              </c:layout>
              <c:showVal val="1"/>
            </c:dLbl>
            <c:dLbl>
              <c:idx val="3"/>
              <c:layout>
                <c:manualLayout>
                  <c:x val="2.2912072613628418E-2"/>
                  <c:y val="-1.5913846272972938E-2"/>
                </c:manualLayout>
              </c:layout>
              <c:showVal val="1"/>
            </c:dLbl>
            <c:dLbl>
              <c:idx val="4"/>
              <c:layout>
                <c:manualLayout>
                  <c:x val="2.0323567657133782E-2"/>
                  <c:y val="5.2647549940553874E-3"/>
                </c:manualLayout>
              </c:layout>
              <c:showVal val="1"/>
            </c:dLbl>
            <c:dLbl>
              <c:idx val="5"/>
              <c:layout>
                <c:manualLayout>
                  <c:x val="2.1775251061214911E-2"/>
                  <c:y val="-2.632377497027698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'ГРБС 2020 (2)'!$A$39:$A$44</c:f>
              <c:strCache>
                <c:ptCount val="6"/>
                <c:pt idx="0">
                  <c:v>Дума </c:v>
                </c:pt>
                <c:pt idx="1">
                  <c:v>Администрация </c:v>
                </c:pt>
                <c:pt idx="2">
                  <c:v>КСП</c:v>
                </c:pt>
                <c:pt idx="3">
                  <c:v>КУМИ</c:v>
                </c:pt>
                <c:pt idx="4">
                  <c:v>УСР</c:v>
                </c:pt>
                <c:pt idx="5">
                  <c:v>Фин. управление </c:v>
                </c:pt>
              </c:strCache>
            </c:strRef>
          </c:cat>
          <c:val>
            <c:numRef>
              <c:f>'ГРБС 2020 (2)'!$D$39:$D$44</c:f>
              <c:numCache>
                <c:formatCode>General</c:formatCode>
                <c:ptCount val="6"/>
                <c:pt idx="0">
                  <c:v>8105</c:v>
                </c:pt>
                <c:pt idx="1">
                  <c:v>1150694</c:v>
                </c:pt>
                <c:pt idx="2">
                  <c:v>3675</c:v>
                </c:pt>
                <c:pt idx="3">
                  <c:v>27374</c:v>
                </c:pt>
                <c:pt idx="4">
                  <c:v>197761</c:v>
                </c:pt>
                <c:pt idx="5">
                  <c:v>11679</c:v>
                </c:pt>
              </c:numCache>
            </c:numRef>
          </c:val>
        </c:ser>
        <c:shape val="cylinder"/>
        <c:axId val="124184064"/>
        <c:axId val="124185600"/>
        <c:axId val="0"/>
      </c:bar3DChart>
      <c:catAx>
        <c:axId val="124184064"/>
        <c:scaling>
          <c:orientation val="minMax"/>
        </c:scaling>
        <c:axPos val="b"/>
        <c:tickLblPos val="nextTo"/>
        <c:txPr>
          <a:bodyPr/>
          <a:lstStyle/>
          <a:p>
            <a:pPr>
              <a:defRPr sz="1210" b="1"/>
            </a:pPr>
            <a:endParaRPr lang="ru-RU"/>
          </a:p>
        </c:txPr>
        <c:crossAx val="124185600"/>
        <c:crosses val="autoZero"/>
        <c:auto val="1"/>
        <c:lblAlgn val="ctr"/>
        <c:lblOffset val="100"/>
      </c:catAx>
      <c:valAx>
        <c:axId val="124185600"/>
        <c:scaling>
          <c:orientation val="minMax"/>
          <c:max val="1200000"/>
        </c:scaling>
        <c:axPos val="l"/>
        <c:majorGridlines/>
        <c:numFmt formatCode="General" sourceLinked="1"/>
        <c:tickLblPos val="nextTo"/>
        <c:spPr>
          <a:gradFill>
            <a:gsLst>
              <a:gs pos="64000">
                <a:srgbClr val="FAF0A4"/>
              </a:gs>
              <a:gs pos="50000">
                <a:srgbClr val="FCEBA2">
                  <a:alpha val="41000"/>
                </a:srgbClr>
              </a:gs>
              <a:gs pos="50000">
                <a:srgbClr val="BBE0E3">
                  <a:shade val="67500"/>
                  <a:satMod val="115000"/>
                </a:srgbClr>
              </a:gs>
              <a:gs pos="100000">
                <a:srgbClr val="BBE0E3">
                  <a:shade val="100000"/>
                  <a:satMod val="115000"/>
                </a:srgbClr>
              </a:gs>
            </a:gsLst>
            <a:lin ang="5400000" scaled="0"/>
          </a:gradFill>
        </c:spPr>
        <c:crossAx val="1241840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percentStacked"/>
        <c:ser>
          <c:idx val="0"/>
          <c:order val="0"/>
          <c:tx>
            <c:strRef>
              <c:f>'ГРБС 2020 (2)'!$A$69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/>
                      <a:t>П</a:t>
                    </a:r>
                    <a:r>
                      <a:rPr lang="ru-RU"/>
                      <a:t>рограммные расходы 62,6%; 875909</a:t>
                    </a:r>
                  </a:p>
                </c:rich>
              </c:tx>
              <c:showVal val="1"/>
              <c:showSerName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val>
            <c:numRef>
              <c:f>'ГРБС 2020 (2)'!$B$69</c:f>
              <c:numCache>
                <c:formatCode>General</c:formatCode>
                <c:ptCount val="1"/>
                <c:pt idx="0">
                  <c:v>875909</c:v>
                </c:pt>
              </c:numCache>
            </c:numRef>
          </c:val>
        </c:ser>
        <c:ser>
          <c:idx val="1"/>
          <c:order val="1"/>
          <c:tx>
            <c:strRef>
              <c:f>'ГРБС 2020 (2)'!$A$70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SerName val="1"/>
          </c:dLbls>
          <c:val>
            <c:numRef>
              <c:f>'ГРБС 2020 (2)'!$B$70</c:f>
              <c:numCache>
                <c:formatCode>General</c:formatCode>
                <c:ptCount val="1"/>
                <c:pt idx="0">
                  <c:v>523379</c:v>
                </c:pt>
              </c:numCache>
            </c:numRef>
          </c:val>
        </c:ser>
        <c:overlap val="100"/>
        <c:axId val="124407808"/>
        <c:axId val="124409344"/>
      </c:barChart>
      <c:catAx>
        <c:axId val="124407808"/>
        <c:scaling>
          <c:orientation val="minMax"/>
        </c:scaling>
        <c:delete val="1"/>
        <c:axPos val="l"/>
        <c:tickLblPos val="none"/>
        <c:crossAx val="124409344"/>
        <c:crosses val="autoZero"/>
        <c:auto val="1"/>
        <c:lblAlgn val="ctr"/>
        <c:lblOffset val="100"/>
      </c:catAx>
      <c:valAx>
        <c:axId val="124409344"/>
        <c:scaling>
          <c:orientation val="minMax"/>
        </c:scaling>
        <c:axPos val="b"/>
        <c:majorGridlines/>
        <c:numFmt formatCode="0%" sourceLinked="1"/>
        <c:tickLblPos val="nextTo"/>
        <c:crossAx val="124407808"/>
        <c:crosses val="autoZero"/>
        <c:crossBetween val="between"/>
      </c:valAx>
    </c:plotArea>
    <c:plotVisOnly val="1"/>
    <c:dispBlanksAs val="gap"/>
  </c:chart>
  <c:spPr>
    <a:solidFill>
      <a:srgbClr val="FCEBA2">
        <a:alpha val="43000"/>
      </a:srgbClr>
    </a:solidFill>
    <a:ln w="6350">
      <a:solidFill>
        <a:srgbClr val="FFC000"/>
      </a:solidFill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0"/>
      <c:perspective val="130"/>
    </c:view3D>
    <c:sideWall>
      <c:spPr>
        <a:solidFill>
          <a:srgbClr val="FAF0A4">
            <a:alpha val="33000"/>
          </a:srgbClr>
        </a:solidFill>
      </c:spPr>
    </c:sideWall>
    <c:backWall>
      <c:spPr>
        <a:solidFill>
          <a:srgbClr val="FAF0A4">
            <a:alpha val="87000"/>
          </a:srgbClr>
        </a:solidFill>
      </c:spPr>
    </c:backWall>
    <c:plotArea>
      <c:layout>
        <c:manualLayout>
          <c:layoutTarget val="inner"/>
          <c:xMode val="edge"/>
          <c:yMode val="edge"/>
          <c:x val="0.43285063233714838"/>
          <c:y val="6.397395238912848E-2"/>
          <c:w val="0.53628474151020256"/>
          <c:h val="0.84526487797652161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3EE527"/>
            </a:solidFill>
          </c:spPr>
          <c:dLbls>
            <c:dLbl>
              <c:idx val="3"/>
              <c:layout>
                <c:manualLayout>
                  <c:x val="-4.4092323075212905E-3"/>
                  <c:y val="8.0167860136752776E-3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1.0689048018233669E-2"/>
                </c:manualLayout>
              </c:layout>
              <c:showVal val="1"/>
            </c:dLbl>
            <c:dLbl>
              <c:idx val="8"/>
              <c:layout>
                <c:manualLayout>
                  <c:x val="1.4697441025071278E-3"/>
                  <c:y val="1.3361520437123176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Лист1!$A$3:$A$14</c:f>
              <c:strCache>
                <c:ptCount val="12"/>
                <c:pt idx="0">
                  <c:v>Общегосударственные вопросы</c:v>
                </c:pt>
                <c:pt idx="1">
                  <c:v>Правоохранительная деятельность, ГОЧС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СМИ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Лист1!$B$3:$B$14</c:f>
              <c:numCache>
                <c:formatCode>General</c:formatCode>
                <c:ptCount val="12"/>
                <c:pt idx="0">
                  <c:v>224871</c:v>
                </c:pt>
                <c:pt idx="1">
                  <c:v>17708</c:v>
                </c:pt>
                <c:pt idx="2">
                  <c:v>161664</c:v>
                </c:pt>
                <c:pt idx="3">
                  <c:v>569839</c:v>
                </c:pt>
                <c:pt idx="4">
                  <c:v>54033</c:v>
                </c:pt>
                <c:pt idx="5">
                  <c:v>248182</c:v>
                </c:pt>
                <c:pt idx="6">
                  <c:v>74172</c:v>
                </c:pt>
                <c:pt idx="7">
                  <c:v>3018</c:v>
                </c:pt>
                <c:pt idx="8">
                  <c:v>76977</c:v>
                </c:pt>
                <c:pt idx="9">
                  <c:v>38553</c:v>
                </c:pt>
                <c:pt idx="10">
                  <c:v>4205</c:v>
                </c:pt>
                <c:pt idx="11">
                  <c:v>3360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исполнено</c:v>
                </c:pt>
              </c:strCache>
            </c:strRef>
          </c:tx>
          <c:dLbls>
            <c:dLbl>
              <c:idx val="0"/>
              <c:layout>
                <c:manualLayout>
                  <c:x val="-7.3487205125356515E-3"/>
                  <c:y val="-1.6033572027350489E-2"/>
                </c:manualLayout>
              </c:layout>
              <c:showVal val="1"/>
            </c:dLbl>
            <c:dLbl>
              <c:idx val="2"/>
              <c:layout>
                <c:manualLayout>
                  <c:x val="-1.4697441025071278E-3"/>
                  <c:y val="-1.6033572027350503E-2"/>
                </c:manualLayout>
              </c:layout>
              <c:showVal val="1"/>
            </c:dLbl>
            <c:dLbl>
              <c:idx val="4"/>
              <c:layout>
                <c:manualLayout>
                  <c:x val="-1.4697441025071278E-3"/>
                  <c:y val="-5.3441031804547096E-3"/>
                </c:manualLayout>
              </c:layout>
              <c:showVal val="1"/>
            </c:dLbl>
            <c:dLbl>
              <c:idx val="6"/>
              <c:layout>
                <c:manualLayout>
                  <c:x val="-1.4697441025071278E-3"/>
                  <c:y val="-5.3443135947857726E-3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1.0689048018233669E-2"/>
                </c:manualLayout>
              </c:layout>
              <c:showVal val="1"/>
            </c:dLbl>
            <c:dLbl>
              <c:idx val="9"/>
              <c:layout>
                <c:manualLayout>
                  <c:x val="1.4696283746250421E-3"/>
                  <c:y val="-1.3360889194129966E-2"/>
                </c:manualLayout>
              </c:layout>
              <c:showVal val="1"/>
            </c:dLbl>
            <c:dLbl>
              <c:idx val="11"/>
              <c:layout>
                <c:manualLayout>
                  <c:x val="5.8789764100285174E-3"/>
                  <c:y val="2.1041433106759273E-7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Лист1!$A$3:$A$14</c:f>
              <c:strCache>
                <c:ptCount val="12"/>
                <c:pt idx="0">
                  <c:v>Общегосударственные вопросы</c:v>
                </c:pt>
                <c:pt idx="1">
                  <c:v>Правоохранительная деятельность, ГОЧС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СМИ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Лист1!$C$3:$C$14</c:f>
              <c:numCache>
                <c:formatCode>General</c:formatCode>
                <c:ptCount val="12"/>
                <c:pt idx="0">
                  <c:v>219350</c:v>
                </c:pt>
                <c:pt idx="1">
                  <c:v>17151</c:v>
                </c:pt>
                <c:pt idx="2">
                  <c:v>140639</c:v>
                </c:pt>
                <c:pt idx="3">
                  <c:v>553946</c:v>
                </c:pt>
                <c:pt idx="4">
                  <c:v>52852</c:v>
                </c:pt>
                <c:pt idx="5">
                  <c:v>220737</c:v>
                </c:pt>
                <c:pt idx="6">
                  <c:v>73093</c:v>
                </c:pt>
                <c:pt idx="7">
                  <c:v>2877</c:v>
                </c:pt>
                <c:pt idx="8">
                  <c:v>73506</c:v>
                </c:pt>
                <c:pt idx="9">
                  <c:v>37883</c:v>
                </c:pt>
                <c:pt idx="10">
                  <c:v>4152</c:v>
                </c:pt>
                <c:pt idx="11">
                  <c:v>3102</c:v>
                </c:pt>
              </c:numCache>
            </c:numRef>
          </c:val>
        </c:ser>
        <c:shape val="cylinder"/>
        <c:axId val="124439552"/>
        <c:axId val="124474112"/>
        <c:axId val="0"/>
      </c:bar3DChart>
      <c:catAx>
        <c:axId val="124439552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24474112"/>
        <c:crosses val="autoZero"/>
        <c:auto val="1"/>
        <c:lblAlgn val="ctr"/>
        <c:lblOffset val="100"/>
      </c:catAx>
      <c:valAx>
        <c:axId val="124474112"/>
        <c:scaling>
          <c:orientation val="minMax"/>
        </c:scaling>
        <c:axPos val="t"/>
        <c:majorGridlines/>
        <c:numFmt formatCode="General" sourceLinked="1"/>
        <c:tickLblPos val="nextTo"/>
        <c:crossAx val="12443955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700"/>
            </a:pPr>
            <a:r>
              <a:rPr lang="ru-RU" sz="1700"/>
              <a:t>Динамика расходов</a:t>
            </a:r>
          </a:p>
        </c:rich>
      </c:tx>
    </c:title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371935721473552"/>
          <c:y val="0.1293384516415739"/>
          <c:w val="0.70483541335990163"/>
          <c:h val="0.74346533180901031"/>
        </c:manualLayout>
      </c:layout>
      <c:bar3DChart>
        <c:barDir val="col"/>
        <c:grouping val="stacked"/>
        <c:shape val="cylinder"/>
        <c:axId val="124487936"/>
        <c:axId val="124518400"/>
        <c:axId val="0"/>
      </c:bar3DChart>
      <c:catAx>
        <c:axId val="124487936"/>
        <c:scaling>
          <c:orientation val="minMax"/>
        </c:scaling>
        <c:delete val="1"/>
        <c:axPos val="b"/>
        <c:numFmt formatCode="General" sourceLinked="0"/>
        <c:tickLblPos val="none"/>
        <c:crossAx val="124518400"/>
        <c:crosses val="autoZero"/>
        <c:auto val="1"/>
        <c:lblAlgn val="ctr"/>
        <c:lblOffset val="100"/>
      </c:catAx>
      <c:valAx>
        <c:axId val="124518400"/>
        <c:scaling>
          <c:orientation val="minMax"/>
          <c:min val="0"/>
        </c:scaling>
        <c:delete val="1"/>
        <c:axPos val="l"/>
        <c:numFmt formatCode="General" sourceLinked="1"/>
        <c:tickLblPos val="none"/>
        <c:crossAx val="124487936"/>
        <c:crosses val="autoZero"/>
        <c:crossBetween val="between"/>
      </c:valAx>
    </c:plotArea>
    <c:plotVisOnly val="1"/>
    <c:dispBlanksAs val="gap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B74851-94B3-482F-9806-D325E091EAD3}" type="doc">
      <dgm:prSet loTypeId="urn:microsoft.com/office/officeart/2005/8/layout/hierarchy3" loCatId="hierarchy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C0C4CA0-0DC7-41F9-8ACB-64ED3ADB6B06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algn="l"/>
          <a:r>
            <a:rPr lang="ru-RU" sz="1600" b="1" baseline="0" dirty="0" smtClean="0"/>
            <a:t>Экологический контроль -523 тыс. руб.  (100%)</a:t>
          </a:r>
          <a:endParaRPr lang="ru-RU" sz="1400" b="1" dirty="0"/>
        </a:p>
      </dgm:t>
    </dgm:pt>
    <dgm:pt modelId="{150CE379-2F2A-4A1D-A5E6-3116E6D02368}" type="parTrans" cxnId="{B64DEDBE-737E-479C-9027-1E89C49378FE}">
      <dgm:prSet/>
      <dgm:spPr/>
      <dgm:t>
        <a:bodyPr/>
        <a:lstStyle/>
        <a:p>
          <a:endParaRPr lang="ru-RU"/>
        </a:p>
      </dgm:t>
    </dgm:pt>
    <dgm:pt modelId="{E334EE32-0B5F-41BA-B3FC-C312B323917E}" type="sibTrans" cxnId="{B64DEDBE-737E-479C-9027-1E89C49378FE}">
      <dgm:prSet/>
      <dgm:spPr/>
      <dgm:t>
        <a:bodyPr/>
        <a:lstStyle/>
        <a:p>
          <a:endParaRPr lang="ru-RU"/>
        </a:p>
      </dgm:t>
    </dgm:pt>
    <dgm:pt modelId="{25E3AECA-8FAD-4762-A763-51490BD575C6}">
      <dgm:prSet phldrT="[Текст]"/>
      <dgm:spPr/>
      <dgm:t>
        <a:bodyPr/>
        <a:lstStyle/>
        <a:p>
          <a:r>
            <a:rPr lang="ru-RU" dirty="0" smtClean="0"/>
            <a:t>Охрана окружающей среды -52852тыс. рублей, исполнение 97,8%</a:t>
          </a:r>
          <a:endParaRPr lang="ru-RU" dirty="0"/>
        </a:p>
      </dgm:t>
    </dgm:pt>
    <dgm:pt modelId="{C91703D6-3110-4581-BFDD-D93F2BB5228E}" type="parTrans" cxnId="{FB61C895-2EEF-438B-A5AF-E7A1EDFE81D2}">
      <dgm:prSet/>
      <dgm:spPr/>
      <dgm:t>
        <a:bodyPr/>
        <a:lstStyle/>
        <a:p>
          <a:endParaRPr lang="ru-RU"/>
        </a:p>
      </dgm:t>
    </dgm:pt>
    <dgm:pt modelId="{81742DB1-B56A-4843-96F5-01E964406202}" type="sibTrans" cxnId="{FB61C895-2EEF-438B-A5AF-E7A1EDFE81D2}">
      <dgm:prSet/>
      <dgm:spPr/>
      <dgm:t>
        <a:bodyPr/>
        <a:lstStyle/>
        <a:p>
          <a:endParaRPr lang="ru-RU"/>
        </a:p>
      </dgm:t>
    </dgm:pt>
    <dgm:pt modelId="{491BFFD4-B8A6-4D7A-8187-D5E1AA9C46A3}">
      <dgm:prSet phldrT="[Текст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b="1" dirty="0" smtClean="0"/>
            <a:t>Муниципальная программа «Охрана окружающей среды городского округа Жигулевск» на 2015-2018 годы – 150 тыс. руб. (100%)</a:t>
          </a:r>
          <a:endParaRPr lang="ru-RU" b="1" dirty="0"/>
        </a:p>
      </dgm:t>
    </dgm:pt>
    <dgm:pt modelId="{774C4F3D-9740-4C55-AAAB-200BD6CA0461}" type="parTrans" cxnId="{C663D1C2-1F4A-48DB-B048-3E0F8D2257A1}">
      <dgm:prSet/>
      <dgm:spPr/>
      <dgm:t>
        <a:bodyPr/>
        <a:lstStyle/>
        <a:p>
          <a:endParaRPr lang="ru-RU"/>
        </a:p>
      </dgm:t>
    </dgm:pt>
    <dgm:pt modelId="{46C57DB4-B0C3-4322-B29B-17050A4876CF}" type="sibTrans" cxnId="{C663D1C2-1F4A-48DB-B048-3E0F8D2257A1}">
      <dgm:prSet/>
      <dgm:spPr/>
      <dgm:t>
        <a:bodyPr/>
        <a:lstStyle/>
        <a:p>
          <a:endParaRPr lang="ru-RU"/>
        </a:p>
      </dgm:t>
    </dgm:pt>
    <dgm:pt modelId="{D2E9AC03-79FB-4380-A566-84C3A8ABCDA1}">
      <dgm:prSet/>
      <dgm:spPr>
        <a:solidFill>
          <a:srgbClr val="92D050">
            <a:alpha val="90000"/>
          </a:srgbClr>
        </a:solidFill>
      </dgm:spPr>
      <dgm:t>
        <a:bodyPr/>
        <a:lstStyle/>
        <a:p>
          <a:pPr algn="ctr"/>
          <a:r>
            <a:rPr lang="ru-RU" b="1" u="sng" dirty="0" smtClean="0"/>
            <a:t>Национальный проект  «Экология»  - МП «Оздоровление Волги» </a:t>
          </a:r>
        </a:p>
        <a:p>
          <a:pPr marL="0" indent="179388" algn="l"/>
          <a:r>
            <a:rPr lang="ru-RU" b="1" dirty="0" smtClean="0"/>
            <a:t>-Проектирование и реконструкция канализационных очистных сооружений г.о.Жигулевск» на 2019-2021 годы - 45567 тыс.руб. (97,6%)</a:t>
          </a:r>
        </a:p>
        <a:p>
          <a:pPr marL="0" indent="179388" algn="l"/>
          <a:r>
            <a:rPr lang="ru-RU" b="1" dirty="0" smtClean="0"/>
            <a:t>- Проектирование и реконструкция канализационных очистных сооружений села Богатырь – 6612 тыс.руб. (100%)</a:t>
          </a:r>
          <a:endParaRPr lang="ru-RU" b="1" dirty="0"/>
        </a:p>
      </dgm:t>
    </dgm:pt>
    <dgm:pt modelId="{2F71605E-3F8E-4696-9163-9B134E33367B}" type="parTrans" cxnId="{46201555-A1AE-49B7-BDE4-9AA779CE7048}">
      <dgm:prSet/>
      <dgm:spPr/>
      <dgm:t>
        <a:bodyPr/>
        <a:lstStyle/>
        <a:p>
          <a:endParaRPr lang="ru-RU"/>
        </a:p>
      </dgm:t>
    </dgm:pt>
    <dgm:pt modelId="{55C0CA6B-7693-43B8-BC27-ED52DD6C0D25}" type="sibTrans" cxnId="{46201555-A1AE-49B7-BDE4-9AA779CE7048}">
      <dgm:prSet/>
      <dgm:spPr/>
      <dgm:t>
        <a:bodyPr/>
        <a:lstStyle/>
        <a:p>
          <a:endParaRPr lang="ru-RU"/>
        </a:p>
      </dgm:t>
    </dgm:pt>
    <dgm:pt modelId="{0F81FDA7-559E-4667-AB68-E6CCC638153D}" type="pres">
      <dgm:prSet presAssocID="{ADB74851-94B3-482F-9806-D325E091EAD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3338A5-2054-4576-AD24-377A261C7405}" type="pres">
      <dgm:prSet presAssocID="{25E3AECA-8FAD-4762-A763-51490BD575C6}" presName="root" presStyleCnt="0"/>
      <dgm:spPr/>
    </dgm:pt>
    <dgm:pt modelId="{4C3CB6CB-5EFC-4EB5-80F4-18509B50BF8B}" type="pres">
      <dgm:prSet presAssocID="{25E3AECA-8FAD-4762-A763-51490BD575C6}" presName="rootComposite" presStyleCnt="0"/>
      <dgm:spPr/>
    </dgm:pt>
    <dgm:pt modelId="{DB7AEBE1-0D22-49F1-902A-1AF107BE06C0}" type="pres">
      <dgm:prSet presAssocID="{25E3AECA-8FAD-4762-A763-51490BD575C6}" presName="rootText" presStyleLbl="node1" presStyleIdx="0" presStyleCnt="1" custScaleX="392210" custScaleY="117364" custLinFactNeighborX="4161" custLinFactNeighborY="-30234"/>
      <dgm:spPr/>
      <dgm:t>
        <a:bodyPr/>
        <a:lstStyle/>
        <a:p>
          <a:endParaRPr lang="ru-RU"/>
        </a:p>
      </dgm:t>
    </dgm:pt>
    <dgm:pt modelId="{C7F18AC6-5B0A-40B3-AD09-07C09F8A2307}" type="pres">
      <dgm:prSet presAssocID="{25E3AECA-8FAD-4762-A763-51490BD575C6}" presName="rootConnector" presStyleLbl="node1" presStyleIdx="0" presStyleCnt="1"/>
      <dgm:spPr/>
      <dgm:t>
        <a:bodyPr/>
        <a:lstStyle/>
        <a:p>
          <a:endParaRPr lang="ru-RU"/>
        </a:p>
      </dgm:t>
    </dgm:pt>
    <dgm:pt modelId="{379FDE42-F1D0-481F-BD3B-42854EE34F26}" type="pres">
      <dgm:prSet presAssocID="{25E3AECA-8FAD-4762-A763-51490BD575C6}" presName="childShape" presStyleCnt="0"/>
      <dgm:spPr/>
    </dgm:pt>
    <dgm:pt modelId="{B28F6E02-48D8-466E-AE30-493308CFDAD1}" type="pres">
      <dgm:prSet presAssocID="{150CE379-2F2A-4A1D-A5E6-3116E6D02368}" presName="Name13" presStyleLbl="parChTrans1D2" presStyleIdx="0" presStyleCnt="3"/>
      <dgm:spPr/>
      <dgm:t>
        <a:bodyPr/>
        <a:lstStyle/>
        <a:p>
          <a:endParaRPr lang="ru-RU"/>
        </a:p>
      </dgm:t>
    </dgm:pt>
    <dgm:pt modelId="{BDA8E264-580E-46A0-9D36-42CAA863314C}" type="pres">
      <dgm:prSet presAssocID="{4C0C4CA0-0DC7-41F9-8ACB-64ED3ADB6B06}" presName="childText" presStyleLbl="bgAcc1" presStyleIdx="0" presStyleCnt="3" custScaleX="522633" custScaleY="61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F9E55-5B89-4425-B90D-B7180DAB070F}" type="pres">
      <dgm:prSet presAssocID="{2F71605E-3F8E-4696-9163-9B134E33367B}" presName="Name13" presStyleLbl="parChTrans1D2" presStyleIdx="1" presStyleCnt="3"/>
      <dgm:spPr/>
      <dgm:t>
        <a:bodyPr/>
        <a:lstStyle/>
        <a:p>
          <a:endParaRPr lang="ru-RU"/>
        </a:p>
      </dgm:t>
    </dgm:pt>
    <dgm:pt modelId="{B125BB43-FA27-4333-8CC6-BF9B60EE28C2}" type="pres">
      <dgm:prSet presAssocID="{D2E9AC03-79FB-4380-A566-84C3A8ABCDA1}" presName="childText" presStyleLbl="bgAcc1" presStyleIdx="1" presStyleCnt="3" custScaleX="520325" custScaleY="181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CD4E8-E15E-4643-B025-5AD6FF99ECCB}" type="pres">
      <dgm:prSet presAssocID="{774C4F3D-9740-4C55-AAAB-200BD6CA0461}" presName="Name13" presStyleLbl="parChTrans1D2" presStyleIdx="2" presStyleCnt="3"/>
      <dgm:spPr/>
      <dgm:t>
        <a:bodyPr/>
        <a:lstStyle/>
        <a:p>
          <a:endParaRPr lang="ru-RU"/>
        </a:p>
      </dgm:t>
    </dgm:pt>
    <dgm:pt modelId="{FD783725-FE40-4427-9E5C-1FE2AD4738C5}" type="pres">
      <dgm:prSet presAssocID="{491BFFD4-B8A6-4D7A-8187-D5E1AA9C46A3}" presName="childText" presStyleLbl="bgAcc1" presStyleIdx="2" presStyleCnt="3" custScaleX="524532" custScaleY="65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201555-A1AE-49B7-BDE4-9AA779CE7048}" srcId="{25E3AECA-8FAD-4762-A763-51490BD575C6}" destId="{D2E9AC03-79FB-4380-A566-84C3A8ABCDA1}" srcOrd="1" destOrd="0" parTransId="{2F71605E-3F8E-4696-9163-9B134E33367B}" sibTransId="{55C0CA6B-7693-43B8-BC27-ED52DD6C0D25}"/>
    <dgm:cxn modelId="{FB61C895-2EEF-438B-A5AF-E7A1EDFE81D2}" srcId="{ADB74851-94B3-482F-9806-D325E091EAD3}" destId="{25E3AECA-8FAD-4762-A763-51490BD575C6}" srcOrd="0" destOrd="0" parTransId="{C91703D6-3110-4581-BFDD-D93F2BB5228E}" sibTransId="{81742DB1-B56A-4843-96F5-01E964406202}"/>
    <dgm:cxn modelId="{F8D2EBD5-E704-423B-96AF-124088E0C70F}" type="presOf" srcId="{D2E9AC03-79FB-4380-A566-84C3A8ABCDA1}" destId="{B125BB43-FA27-4333-8CC6-BF9B60EE28C2}" srcOrd="0" destOrd="0" presId="urn:microsoft.com/office/officeart/2005/8/layout/hierarchy3"/>
    <dgm:cxn modelId="{572C963A-A33A-4E2F-B88A-2B80B73D5616}" type="presOf" srcId="{4C0C4CA0-0DC7-41F9-8ACB-64ED3ADB6B06}" destId="{BDA8E264-580E-46A0-9D36-42CAA863314C}" srcOrd="0" destOrd="0" presId="urn:microsoft.com/office/officeart/2005/8/layout/hierarchy3"/>
    <dgm:cxn modelId="{5B97D9ED-EE58-4553-8FFA-6A8254B9FE9C}" type="presOf" srcId="{150CE379-2F2A-4A1D-A5E6-3116E6D02368}" destId="{B28F6E02-48D8-466E-AE30-493308CFDAD1}" srcOrd="0" destOrd="0" presId="urn:microsoft.com/office/officeart/2005/8/layout/hierarchy3"/>
    <dgm:cxn modelId="{A3B00C59-7CEE-487A-BEB0-93B591D47607}" type="presOf" srcId="{491BFFD4-B8A6-4D7A-8187-D5E1AA9C46A3}" destId="{FD783725-FE40-4427-9E5C-1FE2AD4738C5}" srcOrd="0" destOrd="0" presId="urn:microsoft.com/office/officeart/2005/8/layout/hierarchy3"/>
    <dgm:cxn modelId="{0DCB23DC-468A-41B4-B6E4-CBB4A79CC0FC}" type="presOf" srcId="{774C4F3D-9740-4C55-AAAB-200BD6CA0461}" destId="{5B1CD4E8-E15E-4643-B025-5AD6FF99ECCB}" srcOrd="0" destOrd="0" presId="urn:microsoft.com/office/officeart/2005/8/layout/hierarchy3"/>
    <dgm:cxn modelId="{A7256269-1AFE-4D0D-AB1E-F0D359164DA0}" type="presOf" srcId="{25E3AECA-8FAD-4762-A763-51490BD575C6}" destId="{C7F18AC6-5B0A-40B3-AD09-07C09F8A2307}" srcOrd="1" destOrd="0" presId="urn:microsoft.com/office/officeart/2005/8/layout/hierarchy3"/>
    <dgm:cxn modelId="{C663D1C2-1F4A-48DB-B048-3E0F8D2257A1}" srcId="{25E3AECA-8FAD-4762-A763-51490BD575C6}" destId="{491BFFD4-B8A6-4D7A-8187-D5E1AA9C46A3}" srcOrd="2" destOrd="0" parTransId="{774C4F3D-9740-4C55-AAAB-200BD6CA0461}" sibTransId="{46C57DB4-B0C3-4322-B29B-17050A4876CF}"/>
    <dgm:cxn modelId="{AE402163-224A-4A6D-A965-4ED30D5516E6}" type="presOf" srcId="{ADB74851-94B3-482F-9806-D325E091EAD3}" destId="{0F81FDA7-559E-4667-AB68-E6CCC638153D}" srcOrd="0" destOrd="0" presId="urn:microsoft.com/office/officeart/2005/8/layout/hierarchy3"/>
    <dgm:cxn modelId="{2B7B8264-9B90-4C3D-A794-42917245F22B}" type="presOf" srcId="{25E3AECA-8FAD-4762-A763-51490BD575C6}" destId="{DB7AEBE1-0D22-49F1-902A-1AF107BE06C0}" srcOrd="0" destOrd="0" presId="urn:microsoft.com/office/officeart/2005/8/layout/hierarchy3"/>
    <dgm:cxn modelId="{280618F1-0C48-4504-99D6-5081D23A9AE7}" type="presOf" srcId="{2F71605E-3F8E-4696-9163-9B134E33367B}" destId="{32CF9E55-5B89-4425-B90D-B7180DAB070F}" srcOrd="0" destOrd="0" presId="urn:microsoft.com/office/officeart/2005/8/layout/hierarchy3"/>
    <dgm:cxn modelId="{B64DEDBE-737E-479C-9027-1E89C49378FE}" srcId="{25E3AECA-8FAD-4762-A763-51490BD575C6}" destId="{4C0C4CA0-0DC7-41F9-8ACB-64ED3ADB6B06}" srcOrd="0" destOrd="0" parTransId="{150CE379-2F2A-4A1D-A5E6-3116E6D02368}" sibTransId="{E334EE32-0B5F-41BA-B3FC-C312B323917E}"/>
    <dgm:cxn modelId="{E602FE17-454E-4A05-8BDE-D44DCAB4F1E4}" type="presParOf" srcId="{0F81FDA7-559E-4667-AB68-E6CCC638153D}" destId="{4B3338A5-2054-4576-AD24-377A261C7405}" srcOrd="0" destOrd="0" presId="urn:microsoft.com/office/officeart/2005/8/layout/hierarchy3"/>
    <dgm:cxn modelId="{8B179395-4AA6-4E7C-822B-3C77C07BC6E4}" type="presParOf" srcId="{4B3338A5-2054-4576-AD24-377A261C7405}" destId="{4C3CB6CB-5EFC-4EB5-80F4-18509B50BF8B}" srcOrd="0" destOrd="0" presId="urn:microsoft.com/office/officeart/2005/8/layout/hierarchy3"/>
    <dgm:cxn modelId="{3026DF18-881E-4002-9C88-ABCE5B88FE16}" type="presParOf" srcId="{4C3CB6CB-5EFC-4EB5-80F4-18509B50BF8B}" destId="{DB7AEBE1-0D22-49F1-902A-1AF107BE06C0}" srcOrd="0" destOrd="0" presId="urn:microsoft.com/office/officeart/2005/8/layout/hierarchy3"/>
    <dgm:cxn modelId="{413CFCAD-1772-47C6-8F9A-844BB171B901}" type="presParOf" srcId="{4C3CB6CB-5EFC-4EB5-80F4-18509B50BF8B}" destId="{C7F18AC6-5B0A-40B3-AD09-07C09F8A2307}" srcOrd="1" destOrd="0" presId="urn:microsoft.com/office/officeart/2005/8/layout/hierarchy3"/>
    <dgm:cxn modelId="{27AD745B-A57F-4454-94C7-0609B01C407B}" type="presParOf" srcId="{4B3338A5-2054-4576-AD24-377A261C7405}" destId="{379FDE42-F1D0-481F-BD3B-42854EE34F26}" srcOrd="1" destOrd="0" presId="urn:microsoft.com/office/officeart/2005/8/layout/hierarchy3"/>
    <dgm:cxn modelId="{FDEA36B5-4938-4678-9DD7-E6B831000045}" type="presParOf" srcId="{379FDE42-F1D0-481F-BD3B-42854EE34F26}" destId="{B28F6E02-48D8-466E-AE30-493308CFDAD1}" srcOrd="0" destOrd="0" presId="urn:microsoft.com/office/officeart/2005/8/layout/hierarchy3"/>
    <dgm:cxn modelId="{3504FABB-5662-4BE1-AC96-BE90DE52DDEE}" type="presParOf" srcId="{379FDE42-F1D0-481F-BD3B-42854EE34F26}" destId="{BDA8E264-580E-46A0-9D36-42CAA863314C}" srcOrd="1" destOrd="0" presId="urn:microsoft.com/office/officeart/2005/8/layout/hierarchy3"/>
    <dgm:cxn modelId="{6E706C54-392D-4B80-B058-15716FB7180A}" type="presParOf" srcId="{379FDE42-F1D0-481F-BD3B-42854EE34F26}" destId="{32CF9E55-5B89-4425-B90D-B7180DAB070F}" srcOrd="2" destOrd="0" presId="urn:microsoft.com/office/officeart/2005/8/layout/hierarchy3"/>
    <dgm:cxn modelId="{66E1CDF3-EE1E-49F0-BB76-77508D070119}" type="presParOf" srcId="{379FDE42-F1D0-481F-BD3B-42854EE34F26}" destId="{B125BB43-FA27-4333-8CC6-BF9B60EE28C2}" srcOrd="3" destOrd="0" presId="urn:microsoft.com/office/officeart/2005/8/layout/hierarchy3"/>
    <dgm:cxn modelId="{EC2085C8-8D50-4B7F-B6D7-29FB40CDB1DD}" type="presParOf" srcId="{379FDE42-F1D0-481F-BD3B-42854EE34F26}" destId="{5B1CD4E8-E15E-4643-B025-5AD6FF99ECCB}" srcOrd="4" destOrd="0" presId="urn:microsoft.com/office/officeart/2005/8/layout/hierarchy3"/>
    <dgm:cxn modelId="{B2C2853D-F8B9-4D91-B34D-AF83CA7CA322}" type="presParOf" srcId="{379FDE42-F1D0-481F-BD3B-42854EE34F26}" destId="{FD783725-FE40-4427-9E5C-1FE2AD4738C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B74851-94B3-482F-9806-D325E091EAD3}" type="doc">
      <dgm:prSet loTypeId="urn:microsoft.com/office/officeart/2005/8/layout/hierarchy3" loCatId="hierarchy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C0C4CA0-0DC7-41F9-8ACB-64ED3ADB6B06}">
      <dgm:prSet custT="1"/>
      <dgm:spPr>
        <a:gradFill rotWithShape="0">
          <a:gsLst>
            <a:gs pos="0">
              <a:srgbClr val="FFFFCC"/>
            </a:gs>
            <a:gs pos="88000">
              <a:srgbClr val="FCEBA2"/>
            </a:gs>
            <a:gs pos="100000">
              <a:srgbClr val="FDF66B"/>
            </a:gs>
          </a:gsLst>
          <a:lin ang="5400000" scaled="0"/>
        </a:gradFill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gm:spPr>
      <dgm:t>
        <a:bodyPr/>
        <a:lstStyle/>
        <a:p>
          <a:pPr>
            <a:lnSpc>
              <a:spcPct val="100000"/>
            </a:lnSpc>
          </a:pPr>
          <a:r>
            <a:rPr lang="ru-RU" sz="1450" b="1" dirty="0" smtClean="0"/>
            <a:t>МП  "Профилактика инфекционных и паразитарных заболеваний в городском округе Жигулевск" на 2016-2022 годы – 2228тыс. руб., в том числе:</a:t>
          </a:r>
          <a:endParaRPr lang="ru-RU" sz="1450" b="1" dirty="0"/>
        </a:p>
      </dgm:t>
    </dgm:pt>
    <dgm:pt modelId="{150CE379-2F2A-4A1D-A5E6-3116E6D02368}" type="parTrans" cxnId="{B64DEDBE-737E-479C-9027-1E89C49378FE}">
      <dgm:prSet/>
      <dgm:spPr/>
      <dgm:t>
        <a:bodyPr/>
        <a:lstStyle/>
        <a:p>
          <a:endParaRPr lang="ru-RU"/>
        </a:p>
      </dgm:t>
    </dgm:pt>
    <dgm:pt modelId="{E334EE32-0B5F-41BA-B3FC-C312B323917E}" type="sibTrans" cxnId="{B64DEDBE-737E-479C-9027-1E89C49378FE}">
      <dgm:prSet/>
      <dgm:spPr/>
      <dgm:t>
        <a:bodyPr/>
        <a:lstStyle/>
        <a:p>
          <a:endParaRPr lang="ru-RU"/>
        </a:p>
      </dgm:t>
    </dgm:pt>
    <dgm:pt modelId="{25E3AECA-8FAD-4762-A763-51490BD575C6}">
      <dgm:prSet phldrT="[Текст]"/>
      <dgm:spPr/>
      <dgm:t>
        <a:bodyPr/>
        <a:lstStyle/>
        <a:p>
          <a:r>
            <a:rPr lang="ru-RU" dirty="0" smtClean="0"/>
            <a:t>Здравоохранение -2877 тыс. рублей, исполнение 95,3%</a:t>
          </a:r>
          <a:endParaRPr lang="ru-RU" dirty="0"/>
        </a:p>
      </dgm:t>
    </dgm:pt>
    <dgm:pt modelId="{C91703D6-3110-4581-BFDD-D93F2BB5228E}" type="parTrans" cxnId="{FB61C895-2EEF-438B-A5AF-E7A1EDFE81D2}">
      <dgm:prSet/>
      <dgm:spPr/>
      <dgm:t>
        <a:bodyPr/>
        <a:lstStyle/>
        <a:p>
          <a:endParaRPr lang="ru-RU"/>
        </a:p>
      </dgm:t>
    </dgm:pt>
    <dgm:pt modelId="{81742DB1-B56A-4843-96F5-01E964406202}" type="sibTrans" cxnId="{FB61C895-2EEF-438B-A5AF-E7A1EDFE81D2}">
      <dgm:prSet/>
      <dgm:spPr/>
      <dgm:t>
        <a:bodyPr/>
        <a:lstStyle/>
        <a:p>
          <a:endParaRPr lang="ru-RU"/>
        </a:p>
      </dgm:t>
    </dgm:pt>
    <dgm:pt modelId="{491BFFD4-B8A6-4D7A-8187-D5E1AA9C46A3}">
      <dgm:prSet phldrT="[Текст]" custT="1"/>
      <dgm:spPr>
        <a:gradFill rotWithShape="0">
          <a:gsLst>
            <a:gs pos="0">
              <a:srgbClr val="FFFFCC"/>
            </a:gs>
            <a:gs pos="88000">
              <a:srgbClr val="FCEBA2"/>
            </a:gs>
            <a:gs pos="100000">
              <a:srgbClr val="FDF66B"/>
            </a:gs>
          </a:gsLst>
          <a:lin ang="5400000" scaled="0"/>
        </a:gradFill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gm:spPr>
      <dgm:t>
        <a:bodyPr/>
        <a:lstStyle/>
        <a:p>
          <a:pPr>
            <a:lnSpc>
              <a:spcPct val="100000"/>
            </a:lnSpc>
          </a:pPr>
          <a:r>
            <a:rPr lang="ru-RU" sz="1450" b="1" dirty="0" smtClean="0"/>
            <a:t>Профилактика заболеваемости геморрагической лихорадки с почечным синдромом– 428 тыс. руб.</a:t>
          </a:r>
          <a:endParaRPr lang="ru-RU" sz="1450" b="1" dirty="0"/>
        </a:p>
      </dgm:t>
    </dgm:pt>
    <dgm:pt modelId="{774C4F3D-9740-4C55-AAAB-200BD6CA0461}" type="parTrans" cxnId="{C663D1C2-1F4A-48DB-B048-3E0F8D2257A1}">
      <dgm:prSet/>
      <dgm:spPr/>
      <dgm:t>
        <a:bodyPr/>
        <a:lstStyle/>
        <a:p>
          <a:endParaRPr lang="ru-RU"/>
        </a:p>
      </dgm:t>
    </dgm:pt>
    <dgm:pt modelId="{46C57DB4-B0C3-4322-B29B-17050A4876CF}" type="sibTrans" cxnId="{C663D1C2-1F4A-48DB-B048-3E0F8D2257A1}">
      <dgm:prSet/>
      <dgm:spPr/>
      <dgm:t>
        <a:bodyPr/>
        <a:lstStyle/>
        <a:p>
          <a:endParaRPr lang="ru-RU"/>
        </a:p>
      </dgm:t>
    </dgm:pt>
    <dgm:pt modelId="{EAFB1068-E106-43BD-BAD9-7E2792E77260}">
      <dgm:prSet phldrT="[Текст]" custT="1"/>
      <dgm:spPr>
        <a:gradFill rotWithShape="0">
          <a:gsLst>
            <a:gs pos="0">
              <a:srgbClr val="FFFFCC"/>
            </a:gs>
            <a:gs pos="88000">
              <a:srgbClr val="FCEBA2"/>
            </a:gs>
            <a:gs pos="100000">
              <a:srgbClr val="FDF66B"/>
            </a:gs>
          </a:gsLst>
          <a:lin ang="5400000" scaled="0"/>
        </a:gradFill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gm:spPr>
      <dgm:t>
        <a:bodyPr/>
        <a:lstStyle/>
        <a:p>
          <a:pPr>
            <a:lnSpc>
              <a:spcPct val="100000"/>
            </a:lnSpc>
          </a:pPr>
          <a:r>
            <a:rPr lang="ru-RU" sz="1450" b="1" dirty="0" smtClean="0"/>
            <a:t>Проведение дезинфекционных, дезинсекционных и дератизационных мероприятий на муниципальных объектах  – 655 тыс. руб.</a:t>
          </a:r>
          <a:endParaRPr lang="ru-RU" sz="1450" b="1" dirty="0"/>
        </a:p>
      </dgm:t>
    </dgm:pt>
    <dgm:pt modelId="{54B0F9C5-D14F-4BD8-A496-A402AB99894C}" type="parTrans" cxnId="{192166F9-CE5D-4627-A161-51A9AE892916}">
      <dgm:prSet/>
      <dgm:spPr/>
      <dgm:t>
        <a:bodyPr/>
        <a:lstStyle/>
        <a:p>
          <a:endParaRPr lang="ru-RU"/>
        </a:p>
      </dgm:t>
    </dgm:pt>
    <dgm:pt modelId="{58E9063A-1F64-4887-8A50-BDBB4ADF9613}" type="sibTrans" cxnId="{192166F9-CE5D-4627-A161-51A9AE892916}">
      <dgm:prSet/>
      <dgm:spPr/>
      <dgm:t>
        <a:bodyPr/>
        <a:lstStyle/>
        <a:p>
          <a:endParaRPr lang="ru-RU"/>
        </a:p>
      </dgm:t>
    </dgm:pt>
    <dgm:pt modelId="{1197A82B-E5DD-49F0-9E1C-8FE851670B86}">
      <dgm:prSet/>
      <dgm:spPr>
        <a:gradFill rotWithShape="0">
          <a:gsLst>
            <a:gs pos="98333">
              <a:srgbClr val="EBF088"/>
            </a:gs>
            <a:gs pos="0">
              <a:srgbClr val="FFFFCC"/>
            </a:gs>
            <a:gs pos="35000">
              <a:srgbClr val="FCEBA2"/>
            </a:gs>
          </a:gsLst>
          <a:lin ang="5400000" scaled="0"/>
        </a:gradFill>
      </dgm:spPr>
      <dgm:t>
        <a:bodyPr/>
        <a:lstStyle/>
        <a:p>
          <a:r>
            <a:rPr lang="ru-RU" b="1" dirty="0" smtClean="0"/>
            <a:t>МП «Медицинские кадры» на 2016 – 2020г.г. – 649 тыс. руб</a:t>
          </a:r>
          <a:r>
            <a:rPr lang="ru-RU" b="1" dirty="0" smtClean="0">
              <a:solidFill>
                <a:schemeClr val="tx1"/>
              </a:solidFill>
            </a:rPr>
            <a:t>.  - </a:t>
          </a:r>
          <a:r>
            <a:rPr lang="ru-RU" b="1" dirty="0" err="1" smtClean="0">
              <a:solidFill>
                <a:schemeClr val="tx1"/>
              </a:solidFill>
            </a:rPr>
            <a:t>найм</a:t>
          </a:r>
          <a:r>
            <a:rPr lang="ru-RU" b="1" dirty="0" smtClean="0">
              <a:solidFill>
                <a:schemeClr val="tx1"/>
              </a:solidFill>
            </a:rPr>
            <a:t> жилья для </a:t>
          </a:r>
          <a:r>
            <a:rPr lang="ru-RU" b="1" dirty="0" err="1" smtClean="0">
              <a:solidFill>
                <a:schemeClr val="tx1"/>
              </a:solidFill>
            </a:rPr>
            <a:t>мед.работников</a:t>
          </a:r>
          <a:r>
            <a:rPr lang="ru-RU" b="1" dirty="0" smtClean="0">
              <a:solidFill>
                <a:schemeClr val="tx1"/>
              </a:solidFill>
            </a:rPr>
            <a:t>  (7человек)</a:t>
          </a:r>
          <a:endParaRPr lang="ru-RU" b="1" dirty="0">
            <a:solidFill>
              <a:schemeClr val="tx1"/>
            </a:solidFill>
          </a:endParaRPr>
        </a:p>
      </dgm:t>
    </dgm:pt>
    <dgm:pt modelId="{7CED7D59-D589-4D91-BD18-38A75ACB279A}" type="parTrans" cxnId="{CCF905C5-F03E-4FC8-A55B-8952A98377EE}">
      <dgm:prSet/>
      <dgm:spPr/>
      <dgm:t>
        <a:bodyPr/>
        <a:lstStyle/>
        <a:p>
          <a:endParaRPr lang="ru-RU"/>
        </a:p>
      </dgm:t>
    </dgm:pt>
    <dgm:pt modelId="{D6449CF4-2408-4455-B61E-8B8CE54E8919}" type="sibTrans" cxnId="{CCF905C5-F03E-4FC8-A55B-8952A98377EE}">
      <dgm:prSet/>
      <dgm:spPr/>
      <dgm:t>
        <a:bodyPr/>
        <a:lstStyle/>
        <a:p>
          <a:endParaRPr lang="ru-RU"/>
        </a:p>
      </dgm:t>
    </dgm:pt>
    <dgm:pt modelId="{A6E74519-30D8-44CE-96F8-D4C14D039976}">
      <dgm:prSet custT="1"/>
      <dgm:spPr>
        <a:gradFill rotWithShape="0">
          <a:gsLst>
            <a:gs pos="0">
              <a:srgbClr val="FFFFCC"/>
            </a:gs>
            <a:gs pos="88000">
              <a:srgbClr val="FCEBA2"/>
            </a:gs>
            <a:gs pos="100000">
              <a:srgbClr val="FDF66B"/>
            </a:gs>
          </a:gsLst>
          <a:lin ang="5400000" scaled="0"/>
        </a:gradFill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gm:spPr>
      <dgm:t>
        <a:bodyPr/>
        <a:lstStyle/>
        <a:p>
          <a:pPr>
            <a:lnSpc>
              <a:spcPct val="100000"/>
            </a:lnSpc>
          </a:pPr>
          <a:r>
            <a:rPr lang="ru-RU" sz="1450" b="1" baseline="0" dirty="0" smtClean="0"/>
            <a:t> Профилактика вирусного клещевого энцефалита и клещевого </a:t>
          </a:r>
          <a:r>
            <a:rPr lang="ru-RU" sz="1450" b="1" baseline="0" dirty="0" err="1" smtClean="0"/>
            <a:t>боррелиоза</a:t>
          </a:r>
          <a:r>
            <a:rPr lang="ru-RU" sz="1450" b="1" baseline="0" dirty="0" smtClean="0"/>
            <a:t>, </a:t>
          </a:r>
          <a:r>
            <a:rPr lang="ru-RU" sz="1450" b="1" dirty="0" smtClean="0"/>
            <a:t>в </a:t>
          </a:r>
          <a:r>
            <a:rPr lang="ru-RU" sz="1450" b="1" baseline="0" dirty="0" smtClean="0"/>
            <a:t>- 183 тыс. руб. </a:t>
          </a:r>
          <a:endParaRPr lang="ru-RU" sz="1450" b="1" dirty="0"/>
        </a:p>
      </dgm:t>
    </dgm:pt>
    <dgm:pt modelId="{6FF931AE-C83B-433F-A4B4-0115DD9C08AB}" type="parTrans" cxnId="{AAB15165-4CE7-4473-8CA0-9466C87589D6}">
      <dgm:prSet/>
      <dgm:spPr/>
      <dgm:t>
        <a:bodyPr/>
        <a:lstStyle/>
        <a:p>
          <a:endParaRPr lang="ru-RU"/>
        </a:p>
      </dgm:t>
    </dgm:pt>
    <dgm:pt modelId="{F8C6190C-C2A1-4910-AF01-FDBA542B04D4}" type="sibTrans" cxnId="{AAB15165-4CE7-4473-8CA0-9466C87589D6}">
      <dgm:prSet/>
      <dgm:spPr/>
      <dgm:t>
        <a:bodyPr/>
        <a:lstStyle/>
        <a:p>
          <a:endParaRPr lang="ru-RU"/>
        </a:p>
      </dgm:t>
    </dgm:pt>
    <dgm:pt modelId="{16B72433-AF28-4E92-895C-81E9FEAA6805}">
      <dgm:prSet phldrT="[Текст]" custT="1"/>
      <dgm:spPr>
        <a:gradFill rotWithShape="0">
          <a:gsLst>
            <a:gs pos="0">
              <a:srgbClr val="FFFFCC"/>
            </a:gs>
            <a:gs pos="88000">
              <a:srgbClr val="FCEBA2"/>
            </a:gs>
            <a:gs pos="100000">
              <a:srgbClr val="FDF66B"/>
            </a:gs>
          </a:gsLst>
          <a:lin ang="5400000" scaled="0"/>
        </a:gradFill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gm:spPr>
      <dgm:t>
        <a:bodyPr/>
        <a:lstStyle/>
        <a:p>
          <a:pPr>
            <a:lnSpc>
              <a:spcPct val="100000"/>
            </a:lnSpc>
          </a:pPr>
          <a:r>
            <a:rPr lang="ru-RU" sz="1450" b="1" dirty="0" smtClean="0"/>
            <a:t> Проведение заключительной очаговой дезинфекции – 962 тыс. руб.</a:t>
          </a:r>
          <a:endParaRPr lang="ru-RU" sz="1450" b="1" dirty="0"/>
        </a:p>
      </dgm:t>
    </dgm:pt>
    <dgm:pt modelId="{BA51D542-48D6-409A-AB35-E4D0874A80BA}" type="parTrans" cxnId="{8AADC729-ABDC-45F1-BCFE-22663C8AC47E}">
      <dgm:prSet/>
      <dgm:spPr/>
      <dgm:t>
        <a:bodyPr/>
        <a:lstStyle/>
        <a:p>
          <a:endParaRPr lang="ru-RU"/>
        </a:p>
      </dgm:t>
    </dgm:pt>
    <dgm:pt modelId="{4E1809F8-E068-4D4E-B21F-E02A64665BD1}" type="sibTrans" cxnId="{8AADC729-ABDC-45F1-BCFE-22663C8AC47E}">
      <dgm:prSet/>
      <dgm:spPr/>
      <dgm:t>
        <a:bodyPr/>
        <a:lstStyle/>
        <a:p>
          <a:endParaRPr lang="ru-RU"/>
        </a:p>
      </dgm:t>
    </dgm:pt>
    <dgm:pt modelId="{0F81FDA7-559E-4667-AB68-E6CCC638153D}" type="pres">
      <dgm:prSet presAssocID="{ADB74851-94B3-482F-9806-D325E091EAD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3338A5-2054-4576-AD24-377A261C7405}" type="pres">
      <dgm:prSet presAssocID="{25E3AECA-8FAD-4762-A763-51490BD575C6}" presName="root" presStyleCnt="0"/>
      <dgm:spPr/>
    </dgm:pt>
    <dgm:pt modelId="{4C3CB6CB-5EFC-4EB5-80F4-18509B50BF8B}" type="pres">
      <dgm:prSet presAssocID="{25E3AECA-8FAD-4762-A763-51490BD575C6}" presName="rootComposite" presStyleCnt="0"/>
      <dgm:spPr/>
    </dgm:pt>
    <dgm:pt modelId="{DB7AEBE1-0D22-49F1-902A-1AF107BE06C0}" type="pres">
      <dgm:prSet presAssocID="{25E3AECA-8FAD-4762-A763-51490BD575C6}" presName="rootText" presStyleLbl="node1" presStyleIdx="0" presStyleCnt="1" custScaleX="349488" custLinFactNeighborX="4136" custLinFactNeighborY="-53828"/>
      <dgm:spPr/>
      <dgm:t>
        <a:bodyPr/>
        <a:lstStyle/>
        <a:p>
          <a:endParaRPr lang="ru-RU"/>
        </a:p>
      </dgm:t>
    </dgm:pt>
    <dgm:pt modelId="{C7F18AC6-5B0A-40B3-AD09-07C09F8A2307}" type="pres">
      <dgm:prSet presAssocID="{25E3AECA-8FAD-4762-A763-51490BD575C6}" presName="rootConnector" presStyleLbl="node1" presStyleIdx="0" presStyleCnt="1"/>
      <dgm:spPr/>
      <dgm:t>
        <a:bodyPr/>
        <a:lstStyle/>
        <a:p>
          <a:endParaRPr lang="ru-RU"/>
        </a:p>
      </dgm:t>
    </dgm:pt>
    <dgm:pt modelId="{379FDE42-F1D0-481F-BD3B-42854EE34F26}" type="pres">
      <dgm:prSet presAssocID="{25E3AECA-8FAD-4762-A763-51490BD575C6}" presName="childShape" presStyleCnt="0"/>
      <dgm:spPr/>
    </dgm:pt>
    <dgm:pt modelId="{B28F6E02-48D8-466E-AE30-493308CFDAD1}" type="pres">
      <dgm:prSet presAssocID="{150CE379-2F2A-4A1D-A5E6-3116E6D02368}" presName="Name13" presStyleLbl="parChTrans1D2" presStyleIdx="0" presStyleCnt="2"/>
      <dgm:spPr/>
      <dgm:t>
        <a:bodyPr/>
        <a:lstStyle/>
        <a:p>
          <a:endParaRPr lang="ru-RU"/>
        </a:p>
      </dgm:t>
    </dgm:pt>
    <dgm:pt modelId="{BDA8E264-580E-46A0-9D36-42CAA863314C}" type="pres">
      <dgm:prSet presAssocID="{4C0C4CA0-0DC7-41F9-8ACB-64ED3ADB6B06}" presName="childText" presStyleLbl="bgAcc1" presStyleIdx="0" presStyleCnt="2" custScaleX="392314" custScaleY="358188" custLinFactNeighborX="9422" custLinFactNeighborY="-20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26F22-3B34-4200-966D-1908ACDF728C}" type="pres">
      <dgm:prSet presAssocID="{7CED7D59-D589-4D91-BD18-38A75ACB279A}" presName="Name13" presStyleLbl="parChTrans1D2" presStyleIdx="1" presStyleCnt="2"/>
      <dgm:spPr/>
      <dgm:t>
        <a:bodyPr/>
        <a:lstStyle/>
        <a:p>
          <a:endParaRPr lang="ru-RU"/>
        </a:p>
      </dgm:t>
    </dgm:pt>
    <dgm:pt modelId="{0BDA3B78-B8CC-444E-938E-F1604CC6D17A}" type="pres">
      <dgm:prSet presAssocID="{1197A82B-E5DD-49F0-9E1C-8FE851670B86}" presName="childText" presStyleLbl="bgAcc1" presStyleIdx="1" presStyleCnt="2" custScaleX="387040" custScaleY="103818" custLinFactNeighborX="4011" custLinFactNeighborY="-11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F5ED9B-7CCB-4937-BACF-6BF1654699AF}" type="presOf" srcId="{4C0C4CA0-0DC7-41F9-8ACB-64ED3ADB6B06}" destId="{BDA8E264-580E-46A0-9D36-42CAA863314C}" srcOrd="0" destOrd="0" presId="urn:microsoft.com/office/officeart/2005/8/layout/hierarchy3"/>
    <dgm:cxn modelId="{192166F9-CE5D-4627-A161-51A9AE892916}" srcId="{4C0C4CA0-0DC7-41F9-8ACB-64ED3ADB6B06}" destId="{EAFB1068-E106-43BD-BAD9-7E2792E77260}" srcOrd="2" destOrd="0" parTransId="{54B0F9C5-D14F-4BD8-A496-A402AB99894C}" sibTransId="{58E9063A-1F64-4887-8A50-BDBB4ADF9613}"/>
    <dgm:cxn modelId="{AAB15165-4CE7-4473-8CA0-9466C87589D6}" srcId="{4C0C4CA0-0DC7-41F9-8ACB-64ED3ADB6B06}" destId="{A6E74519-30D8-44CE-96F8-D4C14D039976}" srcOrd="0" destOrd="0" parTransId="{6FF931AE-C83B-433F-A4B4-0115DD9C08AB}" sibTransId="{F8C6190C-C2A1-4910-AF01-FDBA542B04D4}"/>
    <dgm:cxn modelId="{B64DEDBE-737E-479C-9027-1E89C49378FE}" srcId="{25E3AECA-8FAD-4762-A763-51490BD575C6}" destId="{4C0C4CA0-0DC7-41F9-8ACB-64ED3ADB6B06}" srcOrd="0" destOrd="0" parTransId="{150CE379-2F2A-4A1D-A5E6-3116E6D02368}" sibTransId="{E334EE32-0B5F-41BA-B3FC-C312B323917E}"/>
    <dgm:cxn modelId="{070CD841-9DB6-4D5E-A30E-63D41186E1C2}" type="presOf" srcId="{A6E74519-30D8-44CE-96F8-D4C14D039976}" destId="{BDA8E264-580E-46A0-9D36-42CAA863314C}" srcOrd="0" destOrd="1" presId="urn:microsoft.com/office/officeart/2005/8/layout/hierarchy3"/>
    <dgm:cxn modelId="{8AADC729-ABDC-45F1-BCFE-22663C8AC47E}" srcId="{4C0C4CA0-0DC7-41F9-8ACB-64ED3ADB6B06}" destId="{16B72433-AF28-4E92-895C-81E9FEAA6805}" srcOrd="3" destOrd="0" parTransId="{BA51D542-48D6-409A-AB35-E4D0874A80BA}" sibTransId="{4E1809F8-E068-4D4E-B21F-E02A64665BD1}"/>
    <dgm:cxn modelId="{C663D1C2-1F4A-48DB-B048-3E0F8D2257A1}" srcId="{4C0C4CA0-0DC7-41F9-8ACB-64ED3ADB6B06}" destId="{491BFFD4-B8A6-4D7A-8187-D5E1AA9C46A3}" srcOrd="1" destOrd="0" parTransId="{774C4F3D-9740-4C55-AAAB-200BD6CA0461}" sibTransId="{46C57DB4-B0C3-4322-B29B-17050A4876CF}"/>
    <dgm:cxn modelId="{617135D2-A642-42C7-AA48-7D90BDF725D9}" type="presOf" srcId="{EAFB1068-E106-43BD-BAD9-7E2792E77260}" destId="{BDA8E264-580E-46A0-9D36-42CAA863314C}" srcOrd="0" destOrd="3" presId="urn:microsoft.com/office/officeart/2005/8/layout/hierarchy3"/>
    <dgm:cxn modelId="{D8479D49-EF1D-44D6-AAC4-F3ACA47481D3}" type="presOf" srcId="{ADB74851-94B3-482F-9806-D325E091EAD3}" destId="{0F81FDA7-559E-4667-AB68-E6CCC638153D}" srcOrd="0" destOrd="0" presId="urn:microsoft.com/office/officeart/2005/8/layout/hierarchy3"/>
    <dgm:cxn modelId="{76922419-0711-4474-846F-7C13E345E0A7}" type="presOf" srcId="{1197A82B-E5DD-49F0-9E1C-8FE851670B86}" destId="{0BDA3B78-B8CC-444E-938E-F1604CC6D17A}" srcOrd="0" destOrd="0" presId="urn:microsoft.com/office/officeart/2005/8/layout/hierarchy3"/>
    <dgm:cxn modelId="{C8A45855-F796-4847-9957-A494FCC41214}" type="presOf" srcId="{25E3AECA-8FAD-4762-A763-51490BD575C6}" destId="{C7F18AC6-5B0A-40B3-AD09-07C09F8A2307}" srcOrd="1" destOrd="0" presId="urn:microsoft.com/office/officeart/2005/8/layout/hierarchy3"/>
    <dgm:cxn modelId="{7A403B15-597F-4133-8867-0E7CCAD17773}" type="presOf" srcId="{491BFFD4-B8A6-4D7A-8187-D5E1AA9C46A3}" destId="{BDA8E264-580E-46A0-9D36-42CAA863314C}" srcOrd="0" destOrd="2" presId="urn:microsoft.com/office/officeart/2005/8/layout/hierarchy3"/>
    <dgm:cxn modelId="{0C4D5F51-9A67-4114-8ACC-7087F482A002}" type="presOf" srcId="{7CED7D59-D589-4D91-BD18-38A75ACB279A}" destId="{EA626F22-3B34-4200-966D-1908ACDF728C}" srcOrd="0" destOrd="0" presId="urn:microsoft.com/office/officeart/2005/8/layout/hierarchy3"/>
    <dgm:cxn modelId="{8C0DD2D1-E1DE-4C4E-9834-E89691092A79}" type="presOf" srcId="{25E3AECA-8FAD-4762-A763-51490BD575C6}" destId="{DB7AEBE1-0D22-49F1-902A-1AF107BE06C0}" srcOrd="0" destOrd="0" presId="urn:microsoft.com/office/officeart/2005/8/layout/hierarchy3"/>
    <dgm:cxn modelId="{35BE109F-AFFD-4B44-89B2-9A813906179F}" type="presOf" srcId="{16B72433-AF28-4E92-895C-81E9FEAA6805}" destId="{BDA8E264-580E-46A0-9D36-42CAA863314C}" srcOrd="0" destOrd="4" presId="urn:microsoft.com/office/officeart/2005/8/layout/hierarchy3"/>
    <dgm:cxn modelId="{CFF31AA8-27CA-400F-B0ED-8686C9C8C5A1}" type="presOf" srcId="{150CE379-2F2A-4A1D-A5E6-3116E6D02368}" destId="{B28F6E02-48D8-466E-AE30-493308CFDAD1}" srcOrd="0" destOrd="0" presId="urn:microsoft.com/office/officeart/2005/8/layout/hierarchy3"/>
    <dgm:cxn modelId="{FB61C895-2EEF-438B-A5AF-E7A1EDFE81D2}" srcId="{ADB74851-94B3-482F-9806-D325E091EAD3}" destId="{25E3AECA-8FAD-4762-A763-51490BD575C6}" srcOrd="0" destOrd="0" parTransId="{C91703D6-3110-4581-BFDD-D93F2BB5228E}" sibTransId="{81742DB1-B56A-4843-96F5-01E964406202}"/>
    <dgm:cxn modelId="{CCF905C5-F03E-4FC8-A55B-8952A98377EE}" srcId="{25E3AECA-8FAD-4762-A763-51490BD575C6}" destId="{1197A82B-E5DD-49F0-9E1C-8FE851670B86}" srcOrd="1" destOrd="0" parTransId="{7CED7D59-D589-4D91-BD18-38A75ACB279A}" sibTransId="{D6449CF4-2408-4455-B61E-8B8CE54E8919}"/>
    <dgm:cxn modelId="{9B26D7E1-764D-4990-A148-222F9330091B}" type="presParOf" srcId="{0F81FDA7-559E-4667-AB68-E6CCC638153D}" destId="{4B3338A5-2054-4576-AD24-377A261C7405}" srcOrd="0" destOrd="0" presId="urn:microsoft.com/office/officeart/2005/8/layout/hierarchy3"/>
    <dgm:cxn modelId="{5E302763-52AC-4AC7-9726-DCFB4936CAF4}" type="presParOf" srcId="{4B3338A5-2054-4576-AD24-377A261C7405}" destId="{4C3CB6CB-5EFC-4EB5-80F4-18509B50BF8B}" srcOrd="0" destOrd="0" presId="urn:microsoft.com/office/officeart/2005/8/layout/hierarchy3"/>
    <dgm:cxn modelId="{5BD1FB45-C559-464E-A52A-35851792B3A3}" type="presParOf" srcId="{4C3CB6CB-5EFC-4EB5-80F4-18509B50BF8B}" destId="{DB7AEBE1-0D22-49F1-902A-1AF107BE06C0}" srcOrd="0" destOrd="0" presId="urn:microsoft.com/office/officeart/2005/8/layout/hierarchy3"/>
    <dgm:cxn modelId="{BD857A71-A6C7-47B6-80AF-F883FC159393}" type="presParOf" srcId="{4C3CB6CB-5EFC-4EB5-80F4-18509B50BF8B}" destId="{C7F18AC6-5B0A-40B3-AD09-07C09F8A2307}" srcOrd="1" destOrd="0" presId="urn:microsoft.com/office/officeart/2005/8/layout/hierarchy3"/>
    <dgm:cxn modelId="{EEC91B0A-FAAB-45C9-B8DC-AE981E314C03}" type="presParOf" srcId="{4B3338A5-2054-4576-AD24-377A261C7405}" destId="{379FDE42-F1D0-481F-BD3B-42854EE34F26}" srcOrd="1" destOrd="0" presId="urn:microsoft.com/office/officeart/2005/8/layout/hierarchy3"/>
    <dgm:cxn modelId="{7A24BDEE-6C4D-453D-8689-0249B88CCE8C}" type="presParOf" srcId="{379FDE42-F1D0-481F-BD3B-42854EE34F26}" destId="{B28F6E02-48D8-466E-AE30-493308CFDAD1}" srcOrd="0" destOrd="0" presId="urn:microsoft.com/office/officeart/2005/8/layout/hierarchy3"/>
    <dgm:cxn modelId="{C9D98D91-F02C-490D-AAE4-041C52A3908F}" type="presParOf" srcId="{379FDE42-F1D0-481F-BD3B-42854EE34F26}" destId="{BDA8E264-580E-46A0-9D36-42CAA863314C}" srcOrd="1" destOrd="0" presId="urn:microsoft.com/office/officeart/2005/8/layout/hierarchy3"/>
    <dgm:cxn modelId="{E4B84A3C-9657-4489-A20B-FF7237A67765}" type="presParOf" srcId="{379FDE42-F1D0-481F-BD3B-42854EE34F26}" destId="{EA626F22-3B34-4200-966D-1908ACDF728C}" srcOrd="2" destOrd="0" presId="urn:microsoft.com/office/officeart/2005/8/layout/hierarchy3"/>
    <dgm:cxn modelId="{8EA59FBE-CD98-4916-B13F-F7915058DBF8}" type="presParOf" srcId="{379FDE42-F1D0-481F-BD3B-42854EE34F26}" destId="{0BDA3B78-B8CC-444E-938E-F1604CC6D17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8B46E8-5049-4721-B79C-8FC80C178F8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458283-A564-43B7-A5C2-3344C7F7676D}">
      <dgm:prSet custT="1"/>
      <dgm:spPr>
        <a:solidFill>
          <a:srgbClr val="FAF0A4"/>
        </a:solidFill>
      </dgm:spPr>
      <dgm:t>
        <a:bodyPr/>
        <a:lstStyle/>
        <a:p>
          <a:pPr rtl="0"/>
          <a:r>
            <a:rPr lang="ru-RU" sz="2400" dirty="0" smtClean="0">
              <a:solidFill>
                <a:schemeClr val="accent1">
                  <a:lumMod val="10000"/>
                </a:schemeClr>
              </a:solidFill>
            </a:rPr>
            <a:t>Объем муниципального долга на 01.01.2021г. –</a:t>
          </a:r>
          <a:r>
            <a:rPr lang="ru-RU" sz="2400" b="1" dirty="0" smtClean="0">
              <a:solidFill>
                <a:schemeClr val="accent1">
                  <a:lumMod val="10000"/>
                </a:schemeClr>
              </a:solidFill>
            </a:rPr>
            <a:t>100 425 </a:t>
          </a:r>
          <a:r>
            <a:rPr lang="ru-RU" sz="2400" dirty="0" smtClean="0">
              <a:solidFill>
                <a:schemeClr val="accent1">
                  <a:lumMod val="10000"/>
                </a:schemeClr>
              </a:solidFill>
            </a:rPr>
            <a:t>тыс. руб.</a:t>
          </a:r>
          <a:endParaRPr lang="ru-RU" sz="2400" dirty="0">
            <a:solidFill>
              <a:schemeClr val="accent1">
                <a:lumMod val="10000"/>
              </a:schemeClr>
            </a:solidFill>
          </a:endParaRPr>
        </a:p>
      </dgm:t>
    </dgm:pt>
    <dgm:pt modelId="{010C6A06-71A6-4C77-8605-49F0A58B35F7}" type="parTrans" cxnId="{0CDF22FD-A740-4AED-99E6-08559E5ED6D0}">
      <dgm:prSet/>
      <dgm:spPr/>
      <dgm:t>
        <a:bodyPr/>
        <a:lstStyle/>
        <a:p>
          <a:endParaRPr lang="ru-RU"/>
        </a:p>
      </dgm:t>
    </dgm:pt>
    <dgm:pt modelId="{1AA174DC-A1D0-4A81-8FD7-65422945CBB1}" type="sibTrans" cxnId="{0CDF22FD-A740-4AED-99E6-08559E5ED6D0}">
      <dgm:prSet/>
      <dgm:spPr/>
      <dgm:t>
        <a:bodyPr/>
        <a:lstStyle/>
        <a:p>
          <a:endParaRPr lang="ru-RU"/>
        </a:p>
      </dgm:t>
    </dgm:pt>
    <dgm:pt modelId="{286FE587-533C-494F-BE45-3A280B02F6C3}" type="pres">
      <dgm:prSet presAssocID="{208B46E8-5049-4721-B79C-8FC80C178F8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BA0271-1840-427D-A57B-4D0C59F9A005}" type="pres">
      <dgm:prSet presAssocID="{1A458283-A564-43B7-A5C2-3344C7F7676D}" presName="node" presStyleLbl="node1" presStyleIdx="0" presStyleCnt="1" custLinFactNeighborX="6186" custLinFactNeighborY="1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DF22FD-A740-4AED-99E6-08559E5ED6D0}" srcId="{208B46E8-5049-4721-B79C-8FC80C178F87}" destId="{1A458283-A564-43B7-A5C2-3344C7F7676D}" srcOrd="0" destOrd="0" parTransId="{010C6A06-71A6-4C77-8605-49F0A58B35F7}" sibTransId="{1AA174DC-A1D0-4A81-8FD7-65422945CBB1}"/>
    <dgm:cxn modelId="{5AA25F53-CDD5-4807-89F6-21923BC93BCD}" type="presOf" srcId="{1A458283-A564-43B7-A5C2-3344C7F7676D}" destId="{78BA0271-1840-427D-A57B-4D0C59F9A005}" srcOrd="0" destOrd="0" presId="urn:microsoft.com/office/officeart/2005/8/layout/process1"/>
    <dgm:cxn modelId="{BBAE6889-432A-4A0D-8DAD-0DC1F29ACB3E}" type="presOf" srcId="{208B46E8-5049-4721-B79C-8FC80C178F87}" destId="{286FE587-533C-494F-BE45-3A280B02F6C3}" srcOrd="0" destOrd="0" presId="urn:microsoft.com/office/officeart/2005/8/layout/process1"/>
    <dgm:cxn modelId="{CD93D048-DCD5-4940-97B1-67C886501FEF}" type="presParOf" srcId="{286FE587-533C-494F-BE45-3A280B02F6C3}" destId="{78BA0271-1840-427D-A57B-4D0C59F9A00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8361ED-7C63-41ED-AF61-C386C139C6B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2C5C5D-ACA1-4C8F-9C79-EC7C30857AFF}">
      <dgm:prSet custT="1"/>
      <dgm:spPr>
        <a:solidFill>
          <a:srgbClr val="FAF0A4"/>
        </a:solidFill>
      </dgm:spPr>
      <dgm:t>
        <a:bodyPr/>
        <a:lstStyle/>
        <a:p>
          <a:pPr rtl="0"/>
          <a:r>
            <a:rPr lang="ru-RU" sz="1400" b="1" dirty="0" smtClean="0">
              <a:solidFill>
                <a:schemeClr val="accent1">
                  <a:lumMod val="10000"/>
                </a:schemeClr>
              </a:solidFill>
            </a:rPr>
            <a:t>Бюджетные кредиты  из областного бюджета – 70425 тыс.руб.</a:t>
          </a:r>
          <a:endParaRPr lang="en-US" sz="1400" b="1" dirty="0" smtClean="0">
            <a:solidFill>
              <a:schemeClr val="accent1">
                <a:lumMod val="10000"/>
              </a:schemeClr>
            </a:solidFill>
          </a:endParaRPr>
        </a:p>
      </dgm:t>
    </dgm:pt>
    <dgm:pt modelId="{13EEFAE4-DCBE-4548-A0CC-A75643230EDF}" type="parTrans" cxnId="{F51045CB-3728-4FFC-81ED-582613976F63}">
      <dgm:prSet/>
      <dgm:spPr/>
      <dgm:t>
        <a:bodyPr/>
        <a:lstStyle/>
        <a:p>
          <a:endParaRPr lang="ru-RU"/>
        </a:p>
      </dgm:t>
    </dgm:pt>
    <dgm:pt modelId="{F8F3A4F0-FBF1-4A9E-A975-A3462DECEB57}" type="sibTrans" cxnId="{F51045CB-3728-4FFC-81ED-582613976F63}">
      <dgm:prSet/>
      <dgm:spPr>
        <a:solidFill>
          <a:srgbClr val="92D050"/>
        </a:solidFill>
      </dgm:spPr>
      <dgm:t>
        <a:bodyPr/>
        <a:lstStyle/>
        <a:p>
          <a:r>
            <a:rPr lang="ru-RU" b="1" dirty="0" smtClean="0"/>
            <a:t>+</a:t>
          </a:r>
          <a:endParaRPr lang="ru-RU" b="1" dirty="0"/>
        </a:p>
      </dgm:t>
    </dgm:pt>
    <dgm:pt modelId="{0B706066-8197-4388-B904-4A13D23AF71F}">
      <dgm:prSet custT="1"/>
      <dgm:spPr>
        <a:solidFill>
          <a:srgbClr val="FAF0A4"/>
        </a:solidFill>
      </dgm:spPr>
      <dgm:t>
        <a:bodyPr/>
        <a:lstStyle/>
        <a:p>
          <a:pPr rtl="0"/>
          <a:r>
            <a:rPr lang="ru-RU" sz="1400" b="1" dirty="0" smtClean="0">
              <a:solidFill>
                <a:schemeClr val="accent1">
                  <a:lumMod val="10000"/>
                </a:schemeClr>
              </a:solidFill>
            </a:rPr>
            <a:t>Кредиты коммерческого банка</a:t>
          </a:r>
          <a:r>
            <a:rPr lang="en-US" sz="1400" b="1" dirty="0" smtClean="0">
              <a:solidFill>
                <a:schemeClr val="accent1">
                  <a:lumMod val="10000"/>
                </a:schemeClr>
              </a:solidFill>
            </a:rPr>
            <a:t> – </a:t>
          </a:r>
          <a:r>
            <a:rPr lang="ru-RU" sz="1400" b="1" dirty="0" smtClean="0">
              <a:solidFill>
                <a:schemeClr val="accent1">
                  <a:lumMod val="10000"/>
                </a:schemeClr>
              </a:solidFill>
            </a:rPr>
            <a:t>30000 тыс. руб.</a:t>
          </a:r>
          <a:endParaRPr lang="en-US" sz="1400" b="1" dirty="0" smtClean="0">
            <a:solidFill>
              <a:schemeClr val="accent1">
                <a:lumMod val="10000"/>
              </a:schemeClr>
            </a:solidFill>
          </a:endParaRPr>
        </a:p>
      </dgm:t>
    </dgm:pt>
    <dgm:pt modelId="{0C104579-B142-4838-B2D1-D83E2D4C3174}" type="parTrans" cxnId="{D10BA73D-3377-4E50-BF5B-F67E59DED6A7}">
      <dgm:prSet/>
      <dgm:spPr/>
      <dgm:t>
        <a:bodyPr/>
        <a:lstStyle/>
        <a:p>
          <a:endParaRPr lang="ru-RU"/>
        </a:p>
      </dgm:t>
    </dgm:pt>
    <dgm:pt modelId="{0C01891E-6166-41A6-B223-1A2EFCEECD1F}" type="sibTrans" cxnId="{D10BA73D-3377-4E50-BF5B-F67E59DED6A7}">
      <dgm:prSet/>
      <dgm:spPr/>
      <dgm:t>
        <a:bodyPr/>
        <a:lstStyle/>
        <a:p>
          <a:endParaRPr lang="ru-RU"/>
        </a:p>
      </dgm:t>
    </dgm:pt>
    <dgm:pt modelId="{7B6FA14A-0C09-4769-9A4E-C57E20FC2F24}" type="pres">
      <dgm:prSet presAssocID="{6D8361ED-7C63-41ED-AF61-C386C139C6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566FE6-27A4-4E11-8BB2-70D466EF6B75}" type="pres">
      <dgm:prSet presAssocID="{F02C5C5D-ACA1-4C8F-9C79-EC7C30857AF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2914C-1524-4296-8ABD-B81D2BB0BB11}" type="pres">
      <dgm:prSet presAssocID="{F8F3A4F0-FBF1-4A9E-A975-A3462DECEB57}" presName="sibTrans" presStyleLbl="sibTrans2D1" presStyleIdx="0" presStyleCnt="1"/>
      <dgm:spPr>
        <a:prstGeom prst="quadArrow">
          <a:avLst/>
        </a:prstGeom>
      </dgm:spPr>
      <dgm:t>
        <a:bodyPr/>
        <a:lstStyle/>
        <a:p>
          <a:endParaRPr lang="ru-RU"/>
        </a:p>
      </dgm:t>
    </dgm:pt>
    <dgm:pt modelId="{455364D3-A398-4E04-B955-48B4CFFD27D7}" type="pres">
      <dgm:prSet presAssocID="{F8F3A4F0-FBF1-4A9E-A975-A3462DECEB57}" presName="connectorText" presStyleLbl="sibTrans2D1" presStyleIdx="0" presStyleCnt="1"/>
      <dgm:spPr>
        <a:prstGeom prst="quadArrow">
          <a:avLst/>
        </a:prstGeom>
      </dgm:spPr>
      <dgm:t>
        <a:bodyPr/>
        <a:lstStyle/>
        <a:p>
          <a:endParaRPr lang="ru-RU"/>
        </a:p>
      </dgm:t>
    </dgm:pt>
    <dgm:pt modelId="{473CDFA1-E9CB-4584-9CD0-4D69983BE06B}" type="pres">
      <dgm:prSet presAssocID="{0B706066-8197-4388-B904-4A13D23AF71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E2D415-FEB6-4F9F-A16D-41B2FF2BC1DD}" type="presOf" srcId="{6D8361ED-7C63-41ED-AF61-C386C139C6B9}" destId="{7B6FA14A-0C09-4769-9A4E-C57E20FC2F24}" srcOrd="0" destOrd="0" presId="urn:microsoft.com/office/officeart/2005/8/layout/process1"/>
    <dgm:cxn modelId="{D10BA73D-3377-4E50-BF5B-F67E59DED6A7}" srcId="{6D8361ED-7C63-41ED-AF61-C386C139C6B9}" destId="{0B706066-8197-4388-B904-4A13D23AF71F}" srcOrd="1" destOrd="0" parTransId="{0C104579-B142-4838-B2D1-D83E2D4C3174}" sibTransId="{0C01891E-6166-41A6-B223-1A2EFCEECD1F}"/>
    <dgm:cxn modelId="{03645523-D47C-4EE2-B022-E95266511890}" type="presOf" srcId="{F8F3A4F0-FBF1-4A9E-A975-A3462DECEB57}" destId="{455364D3-A398-4E04-B955-48B4CFFD27D7}" srcOrd="1" destOrd="0" presId="urn:microsoft.com/office/officeart/2005/8/layout/process1"/>
    <dgm:cxn modelId="{22C8B692-5645-4128-A9C1-7BB25E099823}" type="presOf" srcId="{0B706066-8197-4388-B904-4A13D23AF71F}" destId="{473CDFA1-E9CB-4584-9CD0-4D69983BE06B}" srcOrd="0" destOrd="0" presId="urn:microsoft.com/office/officeart/2005/8/layout/process1"/>
    <dgm:cxn modelId="{A1EB6111-CD29-4D25-B1FD-81D018FAA7B9}" type="presOf" srcId="{F8F3A4F0-FBF1-4A9E-A975-A3462DECEB57}" destId="{D802914C-1524-4296-8ABD-B81D2BB0BB11}" srcOrd="0" destOrd="0" presId="urn:microsoft.com/office/officeart/2005/8/layout/process1"/>
    <dgm:cxn modelId="{E813CDCF-D29C-428D-BD7F-12DAEE5D7998}" type="presOf" srcId="{F02C5C5D-ACA1-4C8F-9C79-EC7C30857AFF}" destId="{24566FE6-27A4-4E11-8BB2-70D466EF6B75}" srcOrd="0" destOrd="0" presId="urn:microsoft.com/office/officeart/2005/8/layout/process1"/>
    <dgm:cxn modelId="{F51045CB-3728-4FFC-81ED-582613976F63}" srcId="{6D8361ED-7C63-41ED-AF61-C386C139C6B9}" destId="{F02C5C5D-ACA1-4C8F-9C79-EC7C30857AFF}" srcOrd="0" destOrd="0" parTransId="{13EEFAE4-DCBE-4548-A0CC-A75643230EDF}" sibTransId="{F8F3A4F0-FBF1-4A9E-A975-A3462DECEB57}"/>
    <dgm:cxn modelId="{6DEBDCEA-9C75-460C-9AD4-40E6E0424028}" type="presParOf" srcId="{7B6FA14A-0C09-4769-9A4E-C57E20FC2F24}" destId="{24566FE6-27A4-4E11-8BB2-70D466EF6B75}" srcOrd="0" destOrd="0" presId="urn:microsoft.com/office/officeart/2005/8/layout/process1"/>
    <dgm:cxn modelId="{5ED274C5-4E06-4913-9840-1BA1C24CD4AC}" type="presParOf" srcId="{7B6FA14A-0C09-4769-9A4E-C57E20FC2F24}" destId="{D802914C-1524-4296-8ABD-B81D2BB0BB11}" srcOrd="1" destOrd="0" presId="urn:microsoft.com/office/officeart/2005/8/layout/process1"/>
    <dgm:cxn modelId="{45C3ED2D-686A-4AD9-A9CE-3DE2EE63EDEC}" type="presParOf" srcId="{D802914C-1524-4296-8ABD-B81D2BB0BB11}" destId="{455364D3-A398-4E04-B955-48B4CFFD27D7}" srcOrd="0" destOrd="0" presId="urn:microsoft.com/office/officeart/2005/8/layout/process1"/>
    <dgm:cxn modelId="{7E5AC2FC-9AB0-44D2-81A6-C1320DE3BB1D}" type="presParOf" srcId="{7B6FA14A-0C09-4769-9A4E-C57E20FC2F24}" destId="{473CDFA1-E9CB-4584-9CD0-4D69983BE06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BA0271-1840-427D-A57B-4D0C59F9A005}">
      <dsp:nvSpPr>
        <dsp:cNvPr id="0" name=""/>
        <dsp:cNvSpPr/>
      </dsp:nvSpPr>
      <dsp:spPr>
        <a:xfrm>
          <a:off x="3374" y="0"/>
          <a:ext cx="3452241" cy="1224135"/>
        </a:xfrm>
        <a:prstGeom prst="roundRect">
          <a:avLst>
            <a:gd name="adj" fmla="val 10000"/>
          </a:avLst>
        </a:prstGeom>
        <a:solidFill>
          <a:srgbClr val="FAF0A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1">
                  <a:lumMod val="10000"/>
                </a:schemeClr>
              </a:solidFill>
            </a:rPr>
            <a:t>Объем муниципального долга на 01.01.2021г. –</a:t>
          </a:r>
          <a:r>
            <a:rPr lang="ru-RU" sz="2400" b="1" kern="1200" dirty="0" smtClean="0">
              <a:solidFill>
                <a:schemeClr val="accent1">
                  <a:lumMod val="10000"/>
                </a:schemeClr>
              </a:solidFill>
            </a:rPr>
            <a:t>100 425 </a:t>
          </a:r>
          <a:r>
            <a:rPr lang="ru-RU" sz="2400" kern="1200" dirty="0" smtClean="0">
              <a:solidFill>
                <a:schemeClr val="accent1">
                  <a:lumMod val="10000"/>
                </a:schemeClr>
              </a:solidFill>
            </a:rPr>
            <a:t>тыс. руб.</a:t>
          </a:r>
          <a:endParaRPr lang="ru-RU" sz="2400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3374" y="0"/>
        <a:ext cx="3452241" cy="122413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566FE6-27A4-4E11-8BB2-70D466EF6B75}">
      <dsp:nvSpPr>
        <dsp:cNvPr id="0" name=""/>
        <dsp:cNvSpPr/>
      </dsp:nvSpPr>
      <dsp:spPr>
        <a:xfrm>
          <a:off x="675" y="58722"/>
          <a:ext cx="1439597" cy="1106690"/>
        </a:xfrm>
        <a:prstGeom prst="roundRect">
          <a:avLst>
            <a:gd name="adj" fmla="val 10000"/>
          </a:avLst>
        </a:prstGeom>
        <a:solidFill>
          <a:srgbClr val="FAF0A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10000"/>
                </a:schemeClr>
              </a:solidFill>
            </a:rPr>
            <a:t>Бюджетные кредиты  из областного бюджета – 70425 тыс.руб.</a:t>
          </a:r>
          <a:endParaRPr lang="en-US" sz="1400" b="1" kern="1200" dirty="0" smtClean="0">
            <a:solidFill>
              <a:schemeClr val="accent1">
                <a:lumMod val="10000"/>
              </a:schemeClr>
            </a:solidFill>
          </a:endParaRPr>
        </a:p>
      </dsp:txBody>
      <dsp:txXfrm>
        <a:off x="675" y="58722"/>
        <a:ext cx="1439597" cy="1106690"/>
      </dsp:txXfrm>
    </dsp:sp>
    <dsp:sp modelId="{D802914C-1524-4296-8ABD-B81D2BB0BB11}">
      <dsp:nvSpPr>
        <dsp:cNvPr id="0" name=""/>
        <dsp:cNvSpPr/>
      </dsp:nvSpPr>
      <dsp:spPr>
        <a:xfrm>
          <a:off x="1584232" y="433557"/>
          <a:ext cx="305194" cy="357020"/>
        </a:xfrm>
        <a:prstGeom prst="quadArrow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b="1" kern="1200" dirty="0" smtClean="0"/>
            <a:t>+</a:t>
          </a:r>
          <a:endParaRPr lang="ru-RU" sz="500" b="1" kern="1200" dirty="0"/>
        </a:p>
      </dsp:txBody>
      <dsp:txXfrm>
        <a:off x="1584232" y="433557"/>
        <a:ext cx="305194" cy="357020"/>
      </dsp:txXfrm>
    </dsp:sp>
    <dsp:sp modelId="{473CDFA1-E9CB-4584-9CD0-4D69983BE06B}">
      <dsp:nvSpPr>
        <dsp:cNvPr id="0" name=""/>
        <dsp:cNvSpPr/>
      </dsp:nvSpPr>
      <dsp:spPr>
        <a:xfrm>
          <a:off x="2016111" y="58722"/>
          <a:ext cx="1439597" cy="1106690"/>
        </a:xfrm>
        <a:prstGeom prst="roundRect">
          <a:avLst>
            <a:gd name="adj" fmla="val 10000"/>
          </a:avLst>
        </a:prstGeom>
        <a:solidFill>
          <a:srgbClr val="FAF0A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10000"/>
                </a:schemeClr>
              </a:solidFill>
            </a:rPr>
            <a:t>Кредиты коммерческого банка</a:t>
          </a:r>
          <a:r>
            <a:rPr lang="en-US" sz="1400" b="1" kern="1200" dirty="0" smtClean="0">
              <a:solidFill>
                <a:schemeClr val="accent1">
                  <a:lumMod val="10000"/>
                </a:schemeClr>
              </a:solidFill>
            </a:rPr>
            <a:t> – </a:t>
          </a:r>
          <a:r>
            <a:rPr lang="ru-RU" sz="1400" b="1" kern="1200" dirty="0" smtClean="0">
              <a:solidFill>
                <a:schemeClr val="accent1">
                  <a:lumMod val="10000"/>
                </a:schemeClr>
              </a:solidFill>
            </a:rPr>
            <a:t>30000 тыс. руб.</a:t>
          </a:r>
          <a:endParaRPr lang="en-US" sz="1400" b="1" kern="1200" dirty="0" smtClean="0">
            <a:solidFill>
              <a:schemeClr val="accent1">
                <a:lumMod val="10000"/>
              </a:schemeClr>
            </a:solidFill>
          </a:endParaRPr>
        </a:p>
      </dsp:txBody>
      <dsp:txXfrm>
        <a:off x="2016111" y="58722"/>
        <a:ext cx="1439597" cy="1106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4E64FDF-EC8D-4D73-93F8-A9F3A27A1D39}" type="datetimeFigureOut">
              <a:rPr lang="ru-RU"/>
              <a:pPr>
                <a:defRPr/>
              </a:pPr>
              <a:t>07.05.2021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A470CBB-49A4-4BEF-983B-61A1371B92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08783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8F4C01-1D74-4501-A69F-EC5D8B928584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470CBB-49A4-4BEF-983B-61A1371B929A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iagram"/>
          <p:cNvPicPr>
            <a:picLocks noChangeAspect="1" noChangeArrowheads="1"/>
          </p:cNvPicPr>
          <p:nvPr/>
        </p:nvPicPr>
        <p:blipFill>
          <a:blip r:embed="rId2" cstate="print"/>
          <a:srcRect l="11594"/>
          <a:stretch>
            <a:fillRect/>
          </a:stretch>
        </p:blipFill>
        <p:spPr bwMode="auto">
          <a:xfrm>
            <a:off x="250825" y="44450"/>
            <a:ext cx="5329238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11188" y="2997200"/>
            <a:ext cx="7772400" cy="1470025"/>
          </a:xfrm>
          <a:solidFill>
            <a:schemeClr val="bg1">
              <a:alpha val="60001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27D57-CC8E-4C97-A1C1-93BB89DB90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C21BE-ACA1-41F0-B765-E97D68E7F1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46622-34E8-43EF-839E-DDB96D363F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68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064DB-1905-4693-A9DD-0F18209911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68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AA339-A397-4402-9115-3874C49848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68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A27E7-51D7-4C33-AE92-EBE1FE6D3E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68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87253-FE80-4971-B639-F38CFA987C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0E66A-1BD7-417B-9AF6-590805017D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9D3DA-99CD-429E-B0BE-9DB84CA21F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812-AC91-4D87-87A6-6A9248EC75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65336-ACD7-4FFF-BC8D-AA8D876D84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173BE-17E7-4913-B74B-7FA19BBABA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AADDD-5999-4E9B-B68A-F1AAC3BBC0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FA64E-6361-419D-AE54-EFC050F878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E0190-F564-48C2-B98C-1B3292DF05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346825" cy="1143000"/>
          </a:xfrm>
          <a:prstGeom prst="rect">
            <a:avLst/>
          </a:prstGeom>
          <a:noFill/>
          <a:ln w="38100" cmpd="dbl">
            <a:solidFill>
              <a:srgbClr val="99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38100" cmpd="dbl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6699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6699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669900"/>
                </a:solidFill>
              </a:defRPr>
            </a:lvl1pPr>
          </a:lstStyle>
          <a:p>
            <a:pPr>
              <a:defRPr/>
            </a:pPr>
            <a:fld id="{410EE38C-B946-4885-8996-1117992C99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2055" name="Picture 7" descr="Diagram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627813" y="188913"/>
            <a:ext cx="2192337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09" r:id="rId1"/>
    <p:sldLayoutId id="2147484595" r:id="rId2"/>
    <p:sldLayoutId id="2147484596" r:id="rId3"/>
    <p:sldLayoutId id="2147484597" r:id="rId4"/>
    <p:sldLayoutId id="2147484598" r:id="rId5"/>
    <p:sldLayoutId id="2147484599" r:id="rId6"/>
    <p:sldLayoutId id="2147484600" r:id="rId7"/>
    <p:sldLayoutId id="2147484601" r:id="rId8"/>
    <p:sldLayoutId id="2147484602" r:id="rId9"/>
    <p:sldLayoutId id="2147484603" r:id="rId10"/>
    <p:sldLayoutId id="2147484604" r:id="rId11"/>
    <p:sldLayoutId id="2147484605" r:id="rId12"/>
    <p:sldLayoutId id="2147484606" r:id="rId13"/>
    <p:sldLayoutId id="2147484607" r:id="rId14"/>
    <p:sldLayoutId id="2147484608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25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chart" Target="../charts/chart3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005064"/>
            <a:ext cx="8136904" cy="1800200"/>
          </a:xfrm>
          <a:noFill/>
        </p:spPr>
        <p:txBody>
          <a:bodyPr/>
          <a:lstStyle/>
          <a:p>
            <a:pPr eaLnBrk="1" hangingPunct="1"/>
            <a:r>
              <a:rPr lang="ru-RU" altLang="ru-RU" dirty="0" smtClean="0"/>
              <a:t>Отчет об исполнении бюджета </a:t>
            </a:r>
            <a:r>
              <a:rPr lang="ru-RU" altLang="ru-RU" dirty="0" err="1" smtClean="0"/>
              <a:t>г.о</a:t>
            </a:r>
            <a:r>
              <a:rPr lang="ru-RU" altLang="ru-RU" dirty="0" smtClean="0"/>
              <a:t>. Жигулевск за 2020 год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6346825" cy="647700"/>
          </a:xfrm>
        </p:spPr>
        <p:txBody>
          <a:bodyPr/>
          <a:lstStyle/>
          <a:p>
            <a:r>
              <a:rPr lang="ru-RU" altLang="ru-RU" smtClean="0"/>
              <a:t>Расходы на ЖКХ</a:t>
            </a:r>
          </a:p>
        </p:txBody>
      </p:sp>
      <p:sp>
        <p:nvSpPr>
          <p:cNvPr id="12291" name="Текст 1"/>
          <p:cNvSpPr>
            <a:spLocks noGrp="1"/>
          </p:cNvSpPr>
          <p:nvPr>
            <p:ph type="body" sz="half" idx="1"/>
          </p:nvPr>
        </p:nvSpPr>
        <p:spPr>
          <a:xfrm>
            <a:off x="467544" y="1268760"/>
            <a:ext cx="6769100" cy="10081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1600" b="1" dirty="0" smtClean="0"/>
              <a:t>Реализация национального проекта «Жилье и городская среда»  - 184,4 млн. руб., произведен снос 1 расселенного дома, переселены граждане из 8 аварийных жилых помещений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95536" y="2060848"/>
          <a:ext cx="5575935" cy="421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584521140"/>
              </p:ext>
            </p:extLst>
          </p:nvPr>
        </p:nvGraphicFramePr>
        <p:xfrm>
          <a:off x="5868144" y="1988840"/>
          <a:ext cx="297942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3600" b="1" dirty="0" smtClean="0"/>
              <a:t>Расходы 2020г. на коммунальное хозяйство</a:t>
            </a:r>
          </a:p>
        </p:txBody>
      </p:sp>
      <p:graphicFrame>
        <p:nvGraphicFramePr>
          <p:cNvPr id="87140" name="Group 10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863230399"/>
              </p:ext>
            </p:extLst>
          </p:nvPr>
        </p:nvGraphicFramePr>
        <p:xfrm>
          <a:off x="395536" y="1484784"/>
          <a:ext cx="8568952" cy="5061843"/>
        </p:xfrm>
        <a:graphic>
          <a:graphicData uri="http://schemas.openxmlformats.org/drawingml/2006/table">
            <a:tbl>
              <a:tblPr/>
              <a:tblGrid>
                <a:gridCol w="33131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37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67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540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511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4865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Направления расходов</a:t>
                      </a:r>
                    </a:p>
                  </a:txBody>
                  <a:tcPr marL="91448" marR="91448"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E527">
                        <a:alpha val="50195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Утверждено, тыс.руб.</a:t>
                      </a:r>
                    </a:p>
                  </a:txBody>
                  <a:tcPr marL="91448" marR="9144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E527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Исполнено, тыс.руб.</a:t>
                      </a:r>
                    </a:p>
                  </a:txBody>
                  <a:tcPr marL="91448" marR="9144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E527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48" marR="9144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E527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7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marL="91448" marR="91448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E527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област-ные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8" marR="91448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E527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marL="91448" marR="91448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E527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област-ные</a:t>
                      </a:r>
                    </a:p>
                  </a:txBody>
                  <a:tcPr marL="91448" marR="91448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E527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marL="91448" marR="91448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E527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областные</a:t>
                      </a:r>
                    </a:p>
                  </a:txBody>
                  <a:tcPr marL="91448" marR="91448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E527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14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МП «Развитие систем водоснабжения, водоочистки и водоотведения </a:t>
                      </a:r>
                      <a:r>
                        <a:rPr kumimoji="0" lang="ru-RU" sz="15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г.о.Жигулевск</a:t>
                      </a: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»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МП «Благоустройство» - Содержание ливневых ручьев и ливневой канализации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0327">
                <a:tc>
                  <a:txBody>
                    <a:bodyPr/>
                    <a:lstStyle/>
                    <a:p>
                      <a:r>
                        <a:rPr lang="ru-RU" sz="1550" b="1" dirty="0" smtClean="0"/>
                        <a:t>Исполнение полномочий по бесперебойному снабжению коммунальными услугами</a:t>
                      </a:r>
                      <a:endParaRPr lang="ru-RU" sz="1550" b="1" dirty="0"/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266564</a:t>
                      </a:r>
                      <a:endParaRPr lang="ru-RU" sz="1600" b="1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263898</a:t>
                      </a:r>
                      <a:endParaRPr lang="ru-RU" sz="1600" b="1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266564</a:t>
                      </a:r>
                      <a:endParaRPr lang="ru-RU" sz="1600" b="1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263898</a:t>
                      </a:r>
                      <a:endParaRPr lang="ru-RU" sz="1600" b="1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100</a:t>
                      </a:r>
                      <a:endParaRPr lang="ru-RU" sz="1600" b="1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100</a:t>
                      </a:r>
                      <a:endParaRPr lang="ru-RU" sz="1600" b="1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3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МП «Стимулирование жилищного строительства на территории г.о. Жигулевск и мероприятия в сфере землепользования» - проектирование реконструкции</a:t>
                      </a: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</a:tr>
              <a:tr h="27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расходы </a:t>
                      </a: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</a:tr>
              <a:tr h="453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273 286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268 848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271 475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267 239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0A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4186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3800" b="1" dirty="0" smtClean="0"/>
              <a:t>Расходы 2020 года</a:t>
            </a:r>
            <a:r>
              <a:rPr lang="ru-RU" altLang="ru-RU" sz="3800" b="1" dirty="0"/>
              <a:t/>
            </a:r>
            <a:br>
              <a:rPr lang="ru-RU" altLang="ru-RU" sz="3800" b="1" dirty="0"/>
            </a:br>
            <a:r>
              <a:rPr lang="ru-RU" altLang="ru-RU" sz="3800" b="1" dirty="0"/>
              <a:t> на благоустройство</a:t>
            </a:r>
            <a:endParaRPr lang="ru-RU" altLang="ru-RU" sz="3800" b="1" dirty="0" smtClean="0"/>
          </a:p>
        </p:txBody>
      </p:sp>
      <p:graphicFrame>
        <p:nvGraphicFramePr>
          <p:cNvPr id="88173" name="Group 10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69537909"/>
              </p:ext>
            </p:extLst>
          </p:nvPr>
        </p:nvGraphicFramePr>
        <p:xfrm>
          <a:off x="395288" y="1484313"/>
          <a:ext cx="8569325" cy="4886655"/>
        </p:xfrm>
        <a:graphic>
          <a:graphicData uri="http://schemas.openxmlformats.org/drawingml/2006/table">
            <a:tbl>
              <a:tblPr/>
              <a:tblGrid>
                <a:gridCol w="5073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98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89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68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63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Направления расходов</a:t>
                      </a:r>
                    </a:p>
                  </a:txBody>
                  <a:tcPr marL="91444" marR="91444"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E52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Утверждено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тыс.руб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91444" marR="91444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E52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Исполнено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тыс.руб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91444" marR="91444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E52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44" marR="91444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E527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0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МП «Формирование комфортной городской среды»</a:t>
                      </a:r>
                    </a:p>
                  </a:txBody>
                  <a:tcPr marL="91444" marR="91444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67516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67516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0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МП «Благоустройство г.о. Жигулевск», в том числе:</a:t>
                      </a:r>
                    </a:p>
                  </a:txBody>
                  <a:tcPr marL="91444" marR="91444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91716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86451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94,3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69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Уличное освещение, ремонт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светоточек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4" marR="91444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33032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31999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96,9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3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Содержание и благоустройство территории</a:t>
                      </a:r>
                    </a:p>
                  </a:txBody>
                  <a:tcPr marL="91444" marR="91444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22484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21251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94,5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28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Благоустройство сельских территорий</a:t>
                      </a:r>
                    </a:p>
                  </a:txBody>
                  <a:tcPr marL="91444" marR="91444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12261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12260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304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Содержание и благоустройство кладбищ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4" marR="91444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11505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11418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99,2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53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Ремонт МКД и благоустройство дворовых территорий</a:t>
                      </a:r>
                    </a:p>
                  </a:txBody>
                  <a:tcPr marL="91444" marR="91444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3714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3714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7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Программа «Содействие»</a:t>
                      </a:r>
                    </a:p>
                  </a:txBody>
                  <a:tcPr marL="91444" marR="91444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2891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2595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89,8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277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Контейнерные площадки, обращение с отходами</a:t>
                      </a:r>
                    </a:p>
                  </a:txBody>
                  <a:tcPr marL="91444" marR="91444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4051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1693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41,8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Спил и обрезка (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обрезка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деревьев (165 шт.), спилено деревьев (542 шт.))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4" marR="91444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1778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1521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85,5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0563"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Прочие расходы на благоустройство</a:t>
                      </a:r>
                      <a:endParaRPr lang="ru-RU" sz="1600" dirty="0"/>
                    </a:p>
                  </a:txBody>
                  <a:tcPr marL="91444" marR="91444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2435</a:t>
                      </a:r>
                      <a:endParaRPr lang="ru-RU" sz="1600" dirty="0"/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2435</a:t>
                      </a:r>
                      <a:endParaRPr lang="ru-RU" sz="1600" dirty="0"/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40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 РАСХОДЫ НА БЛАГОУСТРОЙСТВО</a:t>
                      </a:r>
                    </a:p>
                  </a:txBody>
                  <a:tcPr marL="91444" marR="91444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161667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156402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96,7</a:t>
                      </a:r>
                    </a:p>
                  </a:txBody>
                  <a:tcPr marL="91444" marR="9144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dirty="0" smtClean="0"/>
              <a:t>Расходы бюджета 2020г. в сфере охраны окружающей среды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218868213"/>
              </p:ext>
            </p:extLst>
          </p:nvPr>
        </p:nvGraphicFramePr>
        <p:xfrm>
          <a:off x="457200" y="1600200"/>
          <a:ext cx="7931224" cy="47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55268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2363" cy="993775"/>
          </a:xfrm>
        </p:spPr>
        <p:txBody>
          <a:bodyPr/>
          <a:lstStyle/>
          <a:p>
            <a:r>
              <a:rPr lang="ru-RU" altLang="ru-RU" sz="3400" dirty="0" smtClean="0"/>
              <a:t>Расходы </a:t>
            </a:r>
            <a:r>
              <a:rPr lang="ru-RU" altLang="ru-RU" sz="3400" smtClean="0"/>
              <a:t>бюджета 2020г</a:t>
            </a:r>
            <a:r>
              <a:rPr lang="ru-RU" altLang="ru-RU" sz="3400" dirty="0" smtClean="0"/>
              <a:t>. в сфере образования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40863522"/>
              </p:ext>
            </p:extLst>
          </p:nvPr>
        </p:nvGraphicFramePr>
        <p:xfrm>
          <a:off x="-108520" y="1700808"/>
          <a:ext cx="62646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90" name="Содержимое 9"/>
          <p:cNvSpPr>
            <a:spLocks noGrp="1"/>
          </p:cNvSpPr>
          <p:nvPr>
            <p:ph sz="half" idx="2"/>
          </p:nvPr>
        </p:nvSpPr>
        <p:spPr>
          <a:xfrm>
            <a:off x="250825" y="1341438"/>
            <a:ext cx="6337300" cy="1079450"/>
          </a:xfrm>
        </p:spPr>
        <p:txBody>
          <a:bodyPr/>
          <a:lstStyle/>
          <a:p>
            <a:pPr>
              <a:buFontTx/>
              <a:buNone/>
            </a:pPr>
            <a:r>
              <a:rPr lang="ru-RU" sz="1400" b="1" dirty="0" smtClean="0"/>
              <a:t>Проведено трудоустройство 112 несовершеннолетних, на общественные    работы – 65 человек, трудоустроено 103 несовершеннолетних подростка, испытывающих трудности в жизненной ситуации, в учреждениях дополнительного образования обучается 733 человека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6660232" y="2204864"/>
            <a:ext cx="2160240" cy="3960440"/>
          </a:xfrm>
          <a:ln>
            <a:solidFill>
              <a:srgbClr val="FFC00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1600" b="1" dirty="0" smtClean="0"/>
              <a:t>Динамика расходов на образование</a:t>
            </a:r>
            <a:endParaRPr lang="ru-RU" sz="1600" b="1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852459700"/>
              </p:ext>
            </p:extLst>
          </p:nvPr>
        </p:nvGraphicFramePr>
        <p:xfrm>
          <a:off x="6588224" y="2780928"/>
          <a:ext cx="230425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2498086172"/>
              </p:ext>
            </p:extLst>
          </p:nvPr>
        </p:nvGraphicFramePr>
        <p:xfrm>
          <a:off x="251520" y="2492896"/>
          <a:ext cx="6410325" cy="3741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бюджета 2020</a:t>
            </a:r>
            <a:br>
              <a:rPr lang="ru-RU" alt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г. в сфере культуры</a:t>
            </a:r>
          </a:p>
        </p:txBody>
      </p:sp>
      <p:sp>
        <p:nvSpPr>
          <p:cNvPr id="17411" name="Текст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820738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1600" b="1" dirty="0" smtClean="0"/>
              <a:t>Предоставляются субсидии на выполнение муниципального задания ДК «Нефтяник», Жигулевский ДК, МКЦ, </a:t>
            </a:r>
            <a:r>
              <a:rPr lang="ru-RU" altLang="ru-RU" sz="1600" b="1" dirty="0" err="1" smtClean="0"/>
              <a:t>ГПКиО</a:t>
            </a:r>
            <a:r>
              <a:rPr lang="ru-RU" altLang="ru-RU" sz="1600" b="1" dirty="0" smtClean="0"/>
              <a:t>, ЦБС, историко-краеведческому музею «Самарская Лука»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95536" y="2492896"/>
          <a:ext cx="849694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6588224" y="4653136"/>
          <a:ext cx="2161024" cy="1587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 smtClean="0"/>
              <a:t>Расходы бюджета 2020г.на здравоохранение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071746980"/>
              </p:ext>
            </p:extLst>
          </p:nvPr>
        </p:nvGraphicFramePr>
        <p:xfrm>
          <a:off x="467544" y="1628800"/>
          <a:ext cx="619268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6732240" y="2204864"/>
          <a:ext cx="201622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6346825" cy="719138"/>
          </a:xfrm>
        </p:spPr>
        <p:txBody>
          <a:bodyPr/>
          <a:lstStyle/>
          <a:p>
            <a:r>
              <a:rPr lang="ru-RU" altLang="ru-RU" smtClean="0"/>
              <a:t>Социальная политика</a:t>
            </a:r>
          </a:p>
        </p:txBody>
      </p:sp>
      <p:sp>
        <p:nvSpPr>
          <p:cNvPr id="19459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68413"/>
            <a:ext cx="8229600" cy="1440507"/>
          </a:xfrm>
          <a:gradFill rotWithShape="0">
            <a:gsLst>
              <a:gs pos="0">
                <a:srgbClr val="FFFFCC"/>
              </a:gs>
              <a:gs pos="57001">
                <a:srgbClr val="FCEBA2"/>
              </a:gs>
              <a:gs pos="100000">
                <a:srgbClr val="FCEBA2"/>
              </a:gs>
            </a:gsLst>
            <a:lin ang="5400000"/>
          </a:gradFill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altLang="ru-RU" sz="1800" dirty="0" smtClean="0"/>
              <a:t>Предоставлено жильё 1 инвалиду, 1 ветерану ВОВ, 4 детям-сиротам,</a:t>
            </a:r>
            <a:r>
              <a:rPr lang="ru-RU" altLang="ru-RU" sz="1800" dirty="0" smtClean="0">
                <a:solidFill>
                  <a:srgbClr val="FF0000"/>
                </a:solidFill>
              </a:rPr>
              <a:t> </a:t>
            </a:r>
            <a:r>
              <a:rPr lang="ru-RU" altLang="ru-RU" sz="1800" dirty="0" smtClean="0"/>
              <a:t>11 труженикам тыла, предоставлены социальные выплаты на ремонт жилья 133 ветеранам Великой Отечественной войны, по программе «Молодой </a:t>
            </a:r>
            <a:r>
              <a:rPr lang="ru-RU" altLang="ru-RU" sz="1800" dirty="0" err="1" smtClean="0"/>
              <a:t>семье-доступное</a:t>
            </a:r>
            <a:r>
              <a:rPr lang="ru-RU" altLang="ru-RU" sz="1800" dirty="0" smtClean="0"/>
              <a:t> жилье» оплачены сертификаты 25 семьям, </a:t>
            </a:r>
            <a:r>
              <a:rPr lang="ru-RU" sz="1800" dirty="0" smtClean="0"/>
              <a:t>под опекой находится  112 детей, в приемных семьях 88 детей</a:t>
            </a:r>
          </a:p>
          <a:p>
            <a:pPr marL="0" indent="0" algn="just">
              <a:buFontTx/>
              <a:buNone/>
            </a:pPr>
            <a:endParaRPr lang="ru-RU" altLang="ru-RU" sz="1800" dirty="0" smtClean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3349077196"/>
              </p:ext>
            </p:extLst>
          </p:nvPr>
        </p:nvGraphicFramePr>
        <p:xfrm>
          <a:off x="6588224" y="4365104"/>
          <a:ext cx="207264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23528" y="2708920"/>
          <a:ext cx="842493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6444208" y="4365104"/>
          <a:ext cx="208788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 dirty="0" smtClean="0"/>
              <a:t>Расходы бюджета 2020г. на физическую культуру и спорт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1"/>
          </p:nvPr>
        </p:nvSpPr>
        <p:spPr>
          <a:xfrm>
            <a:off x="467544" y="1600200"/>
            <a:ext cx="8219256" cy="964704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/>
              <a:t>За 2020 год число посетителей закрытых спортивных объектов в спорткомплексе «Атлант»  составило 37 700 человек, спортивные объекты стадиона «Кристалл» – 112 225 человек, проведено 156 спортивных мероприятий, количество участников спортивно массовых мероприятий– 6 568 человек</a:t>
            </a:r>
            <a:endParaRPr lang="ru-RU" sz="1400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23528" y="2564904"/>
          <a:ext cx="849694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6300192" y="4293096"/>
          <a:ext cx="2346960" cy="1996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346825" cy="994122"/>
          </a:xfrm>
        </p:spPr>
        <p:txBody>
          <a:bodyPr/>
          <a:lstStyle/>
          <a:p>
            <a:r>
              <a:rPr lang="ru-RU" altLang="ru-RU" dirty="0" smtClean="0"/>
              <a:t>Муниципальный долг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175679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       Обслуживание муниципального долга 3102 тыс. рублей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4261559512"/>
              </p:ext>
            </p:extLst>
          </p:nvPr>
        </p:nvGraphicFramePr>
        <p:xfrm>
          <a:off x="468313" y="1700808"/>
          <a:ext cx="3455616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трелка вправо 1"/>
          <p:cNvSpPr/>
          <p:nvPr/>
        </p:nvSpPr>
        <p:spPr>
          <a:xfrm>
            <a:off x="4284663" y="2133600"/>
            <a:ext cx="792162" cy="35877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466586090"/>
              </p:ext>
            </p:extLst>
          </p:nvPr>
        </p:nvGraphicFramePr>
        <p:xfrm>
          <a:off x="5292080" y="1700808"/>
          <a:ext cx="3456384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67544" y="3284984"/>
          <a:ext cx="828092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Основные параметры исполнения бюджета</a:t>
            </a:r>
          </a:p>
        </p:txBody>
      </p:sp>
      <p:graphicFrame>
        <p:nvGraphicFramePr>
          <p:cNvPr id="4129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3729076"/>
              </p:ext>
            </p:extLst>
          </p:nvPr>
        </p:nvGraphicFramePr>
        <p:xfrm>
          <a:off x="468313" y="1916113"/>
          <a:ext cx="8147050" cy="4154487"/>
        </p:xfrm>
        <a:graphic>
          <a:graphicData uri="http://schemas.openxmlformats.org/drawingml/2006/table">
            <a:tbl>
              <a:tblPr/>
              <a:tblGrid>
                <a:gridCol w="27463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5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46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31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Утверждено, тыс. руб.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Исполнено, тыс. руб.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84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1 413 477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1 380 608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97,7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1 476 582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1 399 288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94,8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-63 105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-18 680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6480497" cy="1143000"/>
          </a:xfrm>
        </p:spPr>
        <p:txBody>
          <a:bodyPr/>
          <a:lstStyle/>
          <a:p>
            <a:r>
              <a:rPr lang="ru-RU" sz="2800" b="1" dirty="0" smtClean="0"/>
              <a:t>Структура бюджета городского округа Жигулевск в 2020 году, тыс. рублей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</a:t>
            </a:r>
            <a:r>
              <a:rPr lang="ru-RU" b="1" dirty="0" smtClean="0"/>
              <a:t>Доходы</a:t>
            </a:r>
            <a:endParaRPr lang="ru-RU" sz="1600" b="1" dirty="0" smtClean="0"/>
          </a:p>
          <a:p>
            <a:pPr indent="376238">
              <a:buNone/>
            </a:pPr>
            <a:r>
              <a:rPr lang="ru-RU" sz="1600" dirty="0" smtClean="0"/>
              <a:t>2019г. – 1262940 тыс.руб.( 94,5%) </a:t>
            </a:r>
          </a:p>
          <a:p>
            <a:pPr indent="376238">
              <a:buNone/>
            </a:pPr>
            <a:r>
              <a:rPr lang="ru-RU" sz="1600" dirty="0" smtClean="0"/>
              <a:t>2020г. – 1380608 тыс.руб.(97,7%)</a:t>
            </a: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81128"/>
          </a:xfrm>
        </p:spPr>
        <p:txBody>
          <a:bodyPr/>
          <a:lstStyle/>
          <a:p>
            <a:pPr indent="819150">
              <a:buNone/>
            </a:pPr>
            <a:r>
              <a:rPr lang="ru-RU" b="1" dirty="0" smtClean="0"/>
              <a:t>Расходы</a:t>
            </a:r>
          </a:p>
          <a:p>
            <a:pPr indent="192088">
              <a:buNone/>
            </a:pPr>
            <a:r>
              <a:rPr lang="ru-RU" sz="1600" dirty="0" smtClean="0"/>
              <a:t>2019г. – 1254319 тыс.руб.(92,2%)</a:t>
            </a:r>
          </a:p>
          <a:p>
            <a:pPr indent="192088">
              <a:buNone/>
            </a:pPr>
            <a:r>
              <a:rPr lang="ru-RU" sz="1600" dirty="0" smtClean="0"/>
              <a:t>2020г. – 1399288 тыс.руб. (94,8%)</a:t>
            </a:r>
          </a:p>
          <a:p>
            <a:pPr indent="192088">
              <a:buNone/>
            </a:pPr>
            <a:endParaRPr lang="ru-RU" sz="16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39552" y="2708920"/>
          <a:ext cx="396044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860032" y="2708920"/>
          <a:ext cx="388843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 smtClean="0"/>
              <a:t>Основные источники поступления доходов в 2020г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823059129"/>
              </p:ext>
            </p:extLst>
          </p:nvPr>
        </p:nvGraphicFramePr>
        <p:xfrm>
          <a:off x="-756592" y="1484784"/>
          <a:ext cx="9371384" cy="4669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07504" y="1844824"/>
          <a:ext cx="662473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6228184" y="1700808"/>
          <a:ext cx="28083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6408043" cy="922114"/>
          </a:xfrm>
        </p:spPr>
        <p:txBody>
          <a:bodyPr/>
          <a:lstStyle/>
          <a:p>
            <a:r>
              <a:rPr lang="ru-RU" altLang="ru-RU" sz="2800" b="1" dirty="0" smtClean="0"/>
              <a:t>Ведомственная структура расходов бюджета 2020 г.– 1 399 288 тыс. рублей 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628800"/>
          <a:ext cx="89644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707904" y="2348880"/>
          <a:ext cx="5184576" cy="1211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346825" cy="1143000"/>
          </a:xfrm>
        </p:spPr>
        <p:txBody>
          <a:bodyPr/>
          <a:lstStyle/>
          <a:p>
            <a:r>
              <a:rPr lang="ru-RU" altLang="ru-RU" sz="3600" dirty="0" smtClean="0"/>
              <a:t>Расходы бюджета 2020	г.</a:t>
            </a:r>
            <a:br>
              <a:rPr lang="ru-RU" altLang="ru-RU" sz="3600" dirty="0" smtClean="0"/>
            </a:br>
            <a:r>
              <a:rPr lang="ru-RU" altLang="ru-RU" sz="3600" dirty="0" smtClean="0"/>
              <a:t>по основным направлениям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772816"/>
          <a:ext cx="86409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906974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346825" cy="850106"/>
          </a:xfrm>
        </p:spPr>
        <p:txBody>
          <a:bodyPr/>
          <a:lstStyle/>
          <a:p>
            <a:pPr eaLnBrk="1" hangingPunct="1"/>
            <a:r>
              <a:rPr lang="ru-RU" altLang="ru-RU" sz="3400" dirty="0" smtClean="0"/>
              <a:t>Общегосударственные вопросы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1843754"/>
              </p:ext>
            </p:extLst>
          </p:nvPr>
        </p:nvGraphicFramePr>
        <p:xfrm>
          <a:off x="6660232" y="1700808"/>
          <a:ext cx="233781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2101" y="1196752"/>
          <a:ext cx="8229600" cy="5166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6588224" y="1772816"/>
          <a:ext cx="23042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346825" cy="936625"/>
          </a:xfrm>
        </p:spPr>
        <p:txBody>
          <a:bodyPr/>
          <a:lstStyle/>
          <a:p>
            <a:r>
              <a:rPr lang="ru-RU" altLang="ru-RU" sz="3000" dirty="0" smtClean="0"/>
              <a:t>Национальная безопасность и правоохранительная деятельность</a:t>
            </a:r>
          </a:p>
        </p:txBody>
      </p:sp>
      <p:sp>
        <p:nvSpPr>
          <p:cNvPr id="10243" name="Текст 13"/>
          <p:cNvSpPr>
            <a:spLocks noGrp="1"/>
          </p:cNvSpPr>
          <p:nvPr>
            <p:ph type="body" sz="half" idx="1"/>
          </p:nvPr>
        </p:nvSpPr>
        <p:spPr>
          <a:xfrm>
            <a:off x="323528" y="1340768"/>
            <a:ext cx="6840760" cy="158417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1600" b="1" dirty="0" smtClean="0"/>
              <a:t>Осуществлено 405 выезда АСГ,  91 специалист обучен в области ГО. </a:t>
            </a:r>
          </a:p>
          <a:p>
            <a:pPr marL="0" indent="0">
              <a:buFontTx/>
              <a:buNone/>
            </a:pPr>
            <a:r>
              <a:rPr lang="ru-RU" altLang="ru-RU" sz="1600" b="1" dirty="0" smtClean="0"/>
              <a:t>Количество народных дружинников, привлекаемых к ООП – 1931 человек; при проведении 19 массовых мероприятий привлекалось 124 человека; проведено 28 рейдов; проведено 2460проверок соблюдения ограничительных мер с участием дружинников; составлено 124 протокола об административных правонарушениях</a:t>
            </a:r>
            <a:endParaRPr lang="ru-RU" altLang="ru-RU" sz="1600" dirty="0" smtClean="0"/>
          </a:p>
          <a:p>
            <a:pPr marL="0" indent="0">
              <a:buFontTx/>
              <a:buNone/>
            </a:pPr>
            <a:endParaRPr lang="ru-RU" altLang="ru-RU" sz="16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3539819063"/>
              </p:ext>
            </p:extLst>
          </p:nvPr>
        </p:nvGraphicFramePr>
        <p:xfrm>
          <a:off x="6588224" y="2420888"/>
          <a:ext cx="230425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395536" y="2924944"/>
          <a:ext cx="820891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6084168" y="4365104"/>
          <a:ext cx="255988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6825" cy="633412"/>
          </a:xfrm>
        </p:spPr>
        <p:txBody>
          <a:bodyPr/>
          <a:lstStyle/>
          <a:p>
            <a:r>
              <a:rPr lang="ru-RU" altLang="ru-RU" smtClean="0"/>
              <a:t>Национальная экономика</a:t>
            </a:r>
          </a:p>
        </p:txBody>
      </p:sp>
      <p:sp>
        <p:nvSpPr>
          <p:cNvPr id="11267" name="Текст 7"/>
          <p:cNvSpPr>
            <a:spLocks noGrp="1"/>
          </p:cNvSpPr>
          <p:nvPr>
            <p:ph type="body" sz="half" idx="1"/>
          </p:nvPr>
        </p:nvSpPr>
        <p:spPr>
          <a:xfrm>
            <a:off x="395288" y="1412776"/>
            <a:ext cx="8229600" cy="144016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600" b="1" dirty="0" smtClean="0"/>
              <a:t>Отремонтировано 6,547 км. дорог,  произведен ямочный ремонт дорог – 1983,2 кв.м, внутриквартальных проездов к дворовым территориям многоквартирных домов, придомовых территорий – 9806,3 кв.м., выполнены работы по устройству пешеходных перильных и дорожных барьерных ограждений, выполнена установка новых, либо пришедших в негодность (утраченных) дорожных знаков в количестве 227 штук, нанесена дорожная разметка общей площадью  на 6310 кв.м., установлено 3 остановочных павильона</a:t>
            </a:r>
            <a:r>
              <a:rPr lang="ru-RU" altLang="ru-RU" sz="1600" dirty="0" smtClean="0"/>
              <a:t>.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3116511380"/>
              </p:ext>
            </p:extLst>
          </p:nvPr>
        </p:nvGraphicFramePr>
        <p:xfrm>
          <a:off x="5508104" y="2924944"/>
          <a:ext cx="2862064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95536" y="2780928"/>
          <a:ext cx="847725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6156176" y="2924944"/>
          <a:ext cx="2520280" cy="153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GY-diagram">
  <a:themeElements>
    <a:clrScheme name="GY-diagra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Y-diagra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Y-diagra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Y-diagra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Y-diagra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Y-diagra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Y-diagra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Y-diagra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Y-diagra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Y-diagra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Y-diagra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Y-diagra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Y-diagra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Y-diagra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Y-diagram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GY-diagram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Y-diagram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GY-diagram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GY-diagram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GY-diagram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15687</TotalTime>
  <Words>1074</Words>
  <Application>Microsoft Office PowerPoint</Application>
  <PresentationFormat>Экран (4:3)</PresentationFormat>
  <Paragraphs>224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GY-diagram</vt:lpstr>
      <vt:lpstr>Отчет об исполнении бюджета г.о. Жигулевск за 2020 год</vt:lpstr>
      <vt:lpstr>Основные параметры исполнения бюджета</vt:lpstr>
      <vt:lpstr>Структура бюджета городского округа Жигулевск в 2020 году, тыс. рублей</vt:lpstr>
      <vt:lpstr>Основные источники поступления доходов в 2020г</vt:lpstr>
      <vt:lpstr>Ведомственная структура расходов бюджета 2020 г.– 1 399 288 тыс. рублей </vt:lpstr>
      <vt:lpstr>Расходы бюджета 2020 г. по основным направлениям</vt:lpstr>
      <vt:lpstr>Общегосударственные вопросы</vt:lpstr>
      <vt:lpstr>Национальная безопасность и правоохранительная деятельность</vt:lpstr>
      <vt:lpstr>Национальная экономика</vt:lpstr>
      <vt:lpstr>Расходы на ЖКХ</vt:lpstr>
      <vt:lpstr>Расходы 2020г. на коммунальное хозяйство</vt:lpstr>
      <vt:lpstr>Расходы 2020 года  на благоустройство</vt:lpstr>
      <vt:lpstr>Расходы бюджета 2020г. в сфере охраны окружающей среды</vt:lpstr>
      <vt:lpstr>Расходы бюджета 2020г. в сфере образования</vt:lpstr>
      <vt:lpstr>Расходы бюджета 2020  г. в сфере культуры</vt:lpstr>
      <vt:lpstr>Расходы бюджета 2020г.на здравоохранение</vt:lpstr>
      <vt:lpstr>Социальная политика</vt:lpstr>
      <vt:lpstr>Расходы бюджета 2020г. на физическую культуру и спорт</vt:lpstr>
      <vt:lpstr>Муниципальный долг</vt:lpstr>
    </vt:vector>
  </TitlesOfParts>
  <Company>Финансовое управление администрации г.о. Жигулевск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г.о. Жигулевск за 2011 год</dc:title>
  <dc:creator>user</dc:creator>
  <cp:lastModifiedBy>Казакова Ольга Геннадьевна</cp:lastModifiedBy>
  <cp:revision>981</cp:revision>
  <dcterms:created xsi:type="dcterms:W3CDTF">2012-04-04T11:07:57Z</dcterms:created>
  <dcterms:modified xsi:type="dcterms:W3CDTF">2021-05-07T06:41:49Z</dcterms:modified>
</cp:coreProperties>
</file>