
<file path=[Content_Types].xml><?xml version="1.0" encoding="utf-8"?>
<Types xmlns="http://schemas.openxmlformats.org/package/2006/content-types">
  <Default Extension="fntdata" ContentType="application/x-fontdata"/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6.xml" ContentType="application/vnd.openxmlformats-officedocument.presentationml.notesSl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87" r:id="rId1"/>
  </p:sldMasterIdLst>
  <p:notesMasterIdLst>
    <p:notesMasterId r:id="rId12"/>
  </p:notesMasterIdLst>
  <p:sldIdLst>
    <p:sldId id="264" r:id="rId2"/>
    <p:sldId id="257" r:id="rId3"/>
    <p:sldId id="259" r:id="rId4"/>
    <p:sldId id="261" r:id="rId5"/>
    <p:sldId id="265" r:id="rId6"/>
    <p:sldId id="266" r:id="rId7"/>
    <p:sldId id="258" r:id="rId8"/>
    <p:sldId id="260" r:id="rId9"/>
    <p:sldId id="262" r:id="rId10"/>
    <p:sldId id="263" r:id="rId11"/>
  </p:sldIdLst>
  <p:sldSz cx="12192000" cy="6858000"/>
  <p:notesSz cx="6761163" cy="9942513"/>
  <p:embeddedFontLst>
    <p:embeddedFont>
      <p:font typeface="Franklin Gothic Book" panose="020B0503020102020204" pitchFamily="34" charset="0"/>
      <p:regular r:id="rId13"/>
      <p:italic r:id="rId14"/>
    </p:embeddedFont>
    <p:embeddedFont>
      <p:font typeface="Franklin Gothic Medium" panose="020B0603020102020204" pitchFamily="34" charset="0"/>
      <p:regular r:id="rId15"/>
      <p:italic r:id="rId16"/>
    </p:embeddedFont>
    <p:embeddedFont>
      <p:font typeface="Montserrat" panose="00000500000000000000" pitchFamily="2" charset="-52"/>
      <p:regular r:id="rId17"/>
      <p:bold r:id="rId18"/>
      <p:italic r:id="rId19"/>
      <p:boldItalic r:id="rId20"/>
    </p:embeddedFont>
    <p:embeddedFont>
      <p:font typeface="Montserrat Black" panose="00000A00000000000000" pitchFamily="2" charset="-52"/>
      <p:bold r:id="rId21"/>
      <p:boldItalic r:id="rId22"/>
    </p:embeddedFont>
    <p:embeddedFont>
      <p:font typeface="Montserrat ExtraBold" panose="00000900000000000000" pitchFamily="2" charset="-52"/>
      <p:bold r:id="rId23"/>
      <p:boldItalic r:id="rId24"/>
    </p:embeddedFont>
    <p:embeddedFont>
      <p:font typeface="Montserrat SemiBold" panose="00000700000000000000" pitchFamily="2" charset="-52"/>
      <p:regular r:id="rId25"/>
      <p:bold r:id="rId26"/>
      <p:italic r:id="rId27"/>
      <p:boldItalic r:id="rId28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83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http://customooxmlschemas.google.com/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36" roundtripDataSignature="AMtx7mhs6WecJXaeqhbVZfuMY/MVRS6tRQ==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User" initials="U" lastIdx="3" clrIdx="0">
    <p:extLst>
      <p:ext uri="{19B8F6BF-5375-455C-9EA6-DF929625EA0E}">
        <p15:presenceInfo xmlns:p15="http://schemas.microsoft.com/office/powerpoint/2012/main" userId="Us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D2AC6"/>
    <a:srgbClr val="332B9B"/>
    <a:srgbClr val="C4F58F"/>
    <a:srgbClr val="FD6753"/>
    <a:srgbClr val="587CE2"/>
    <a:srgbClr val="006600"/>
    <a:srgbClr val="7BBB89"/>
    <a:srgbClr val="69D8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Средний стиль 2 —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3296810-A885-4BE3-A3E7-6D5BEEA58F35}" styleName="Средний стиль 2 —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21E4AEA4-8DFA-4A89-87EB-49C32662AFE0}" styleName="Средний стиль 2 —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68D230F3-CF80-4859-8CE7-A43EE81993B5}" styleName="Светлый стиль 1 — акцент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5FD0F851-EC5A-4D38-B0AD-8093EC10F338}" styleName="Светлый стиль 1 — акцент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800" autoAdjust="0"/>
    <p:restoredTop sz="94660"/>
  </p:normalViewPr>
  <p:slideViewPr>
    <p:cSldViewPr snapToGrid="0">
      <p:cViewPr varScale="1">
        <p:scale>
          <a:sx n="62" d="100"/>
          <a:sy n="62" d="100"/>
        </p:scale>
        <p:origin x="924" y="60"/>
      </p:cViewPr>
      <p:guideLst>
        <p:guide orient="horz" pos="2183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18" Type="http://schemas.openxmlformats.org/officeDocument/2006/relationships/font" Target="fonts/font6.fntdata"/><Relationship Id="rId26" Type="http://schemas.openxmlformats.org/officeDocument/2006/relationships/font" Target="fonts/font14.fntdata"/><Relationship Id="rId39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font" Target="fonts/font9.fntdata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font" Target="fonts/font5.fntdata"/><Relationship Id="rId25" Type="http://schemas.openxmlformats.org/officeDocument/2006/relationships/font" Target="fonts/font13.fntdata"/><Relationship Id="rId38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font" Target="fonts/font4.fntdata"/><Relationship Id="rId20" Type="http://schemas.openxmlformats.org/officeDocument/2006/relationships/font" Target="fonts/font8.fntdata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12.fntdata"/><Relationship Id="rId37" Type="http://schemas.openxmlformats.org/officeDocument/2006/relationships/commentAuthors" Target="commentAuthors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font" Target="fonts/font3.fntdata"/><Relationship Id="rId23" Type="http://schemas.openxmlformats.org/officeDocument/2006/relationships/font" Target="fonts/font11.fntdata"/><Relationship Id="rId28" Type="http://schemas.openxmlformats.org/officeDocument/2006/relationships/font" Target="fonts/font16.fntdata"/><Relationship Id="rId36" Type="http://customschemas.google.com/relationships/presentationmetadata" Target="metadata"/><Relationship Id="rId10" Type="http://schemas.openxmlformats.org/officeDocument/2006/relationships/slide" Target="slides/slide9.xml"/><Relationship Id="rId19" Type="http://schemas.openxmlformats.org/officeDocument/2006/relationships/font" Target="fonts/font7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Relationship Id="rId22" Type="http://schemas.openxmlformats.org/officeDocument/2006/relationships/font" Target="fonts/font10.fntdata"/><Relationship Id="rId27" Type="http://schemas.openxmlformats.org/officeDocument/2006/relationships/font" Target="fonts/font15.fntdata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200" b="1" i="0" u="none" strike="noStrike" kern="1200" baseline="0">
                <a:solidFill>
                  <a:schemeClr val="dk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ru-RU" baseline="0" dirty="0">
                <a:solidFill>
                  <a:schemeClr val="accent1"/>
                </a:solidFill>
              </a:rPr>
              <a:t>Сравнение долей участия и финансовой нагрузки </a:t>
            </a:r>
          </a:p>
        </c:rich>
      </c:tx>
      <c:layout>
        <c:manualLayout>
          <c:xMode val="edge"/>
          <c:yMode val="edge"/>
          <c:x val="0.10077953580028057"/>
          <c:y val="6.394229259922013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200" b="1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ДОЛЯ</c:v>
                </c:pt>
              </c:strCache>
            </c:strRef>
          </c:tx>
          <c:spPr>
            <a:ln>
              <a:solidFill>
                <a:schemeClr val="tx1"/>
              </a:solidFill>
            </a:ln>
          </c:spPr>
          <c:dPt>
            <c:idx val="0"/>
            <c:bubble3D val="0"/>
            <c:spPr>
              <a:solidFill>
                <a:srgbClr val="00B050"/>
              </a:solidFill>
              <a:ln>
                <a:solidFill>
                  <a:schemeClr val="tx1"/>
                </a:solidFill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3-0E34-41AC-8224-4B616B0E3EA6}"/>
              </c:ext>
            </c:extLst>
          </c:dPt>
          <c:dPt>
            <c:idx val="1"/>
            <c:bubble3D val="0"/>
            <c:spPr>
              <a:solidFill>
                <a:srgbClr val="FFFF00"/>
              </a:solidFill>
              <a:ln>
                <a:solidFill>
                  <a:schemeClr val="tx1"/>
                </a:solidFill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2-0E34-41AC-8224-4B616B0E3EA6}"/>
              </c:ext>
            </c:extLst>
          </c:dPt>
          <c:dPt>
            <c:idx val="2"/>
            <c:bubble3D val="0"/>
            <c:spPr>
              <a:solidFill>
                <a:srgbClr val="FF0000"/>
              </a:solidFill>
              <a:ln>
                <a:solidFill>
                  <a:schemeClr val="tx1"/>
                </a:solidFill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1-0E34-41AC-8224-4B616B0E3EA6}"/>
              </c:ext>
            </c:extLst>
          </c:dPt>
          <c:dLbls>
            <c:spPr>
              <a:pattFill prst="pct75">
                <a:fgClr>
                  <a:schemeClr val="dk1">
                    <a:lumMod val="75000"/>
                    <a:lumOff val="25000"/>
                  </a:schemeClr>
                </a:fgClr>
                <a:bgClr>
                  <a:schemeClr val="dk1">
                    <a:lumMod val="65000"/>
                    <a:lumOff val="35000"/>
                  </a:schemeClr>
                </a:bgClr>
              </a:patt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330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ctr"/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9525">
                  <a:solidFill>
                    <a:schemeClr val="dk1">
                      <a:lumMod val="50000"/>
                      <a:lumOff val="50000"/>
                    </a:schemeClr>
                  </a:solidFill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Лист1!$A$2:$A$4</c:f>
              <c:strCache>
                <c:ptCount val="3"/>
                <c:pt idx="0">
                  <c:v>Партнеры проекта</c:v>
                </c:pt>
                <c:pt idx="1">
                  <c:v>Органы власти</c:v>
                </c:pt>
                <c:pt idx="2">
                  <c:v>ТОАЗ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30</c:v>
                </c:pt>
                <c:pt idx="1">
                  <c:v>10</c:v>
                </c:pt>
                <c:pt idx="2">
                  <c:v>60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0E34-41AC-8224-4B616B0E3EA6}"/>
            </c:ext>
          </c:extLst>
        </c:ser>
        <c:dLbls>
          <c:dLblPos val="ctr"/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r"/>
      <c:overlay val="0"/>
      <c:spPr>
        <a:solidFill>
          <a:schemeClr val="lt1">
            <a:lumMod val="95000"/>
            <a:alpha val="39000"/>
          </a:schemeClr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 w="9525" cap="flat" cmpd="sng" algn="ctr">
      <a:solidFill>
        <a:schemeClr val="dk1">
          <a:lumMod val="25000"/>
          <a:lumOff val="75000"/>
        </a:schemeClr>
      </a:solidFill>
      <a:round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Лист1!$A$2:$A$5</c:f>
              <c:strCache>
                <c:ptCount val="4"/>
                <c:pt idx="0">
                  <c:v>ТОАЗ</c:v>
                </c:pt>
                <c:pt idx="1">
                  <c:v>Органы власти</c:v>
                </c:pt>
                <c:pt idx="2">
                  <c:v>Партнеры проекта</c:v>
                </c:pt>
                <c:pt idx="3">
                  <c:v>Общие риски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40</c:v>
                </c:pt>
                <c:pt idx="1">
                  <c:v>20</c:v>
                </c:pt>
                <c:pt idx="2">
                  <c:v>20</c:v>
                </c:pt>
                <c:pt idx="3">
                  <c:v>20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3ED1-416B-8EA8-AE5A5813A37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468462872"/>
        <c:axId val="468460352"/>
      </c:barChart>
      <c:catAx>
        <c:axId val="46846287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468460352"/>
        <c:crosses val="autoZero"/>
        <c:auto val="1"/>
        <c:lblAlgn val="ctr"/>
        <c:lblOffset val="100"/>
        <c:noMultiLvlLbl val="0"/>
      </c:catAx>
      <c:valAx>
        <c:axId val="468460352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46846287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3">
  <cs:axisTitle>
    <cs:lnRef idx="0"/>
    <cs:fillRef idx="0"/>
    <cs:effectRef idx="0"/>
    <cs:fontRef idx="minor">
      <a:schemeClr val="dk1">
        <a:lumMod val="75000"/>
        <a:lumOff val="25000"/>
      </a:schemeClr>
    </cs:fontRef>
    <cs:defRPr sz="1197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lt1"/>
    </cs:fontRef>
    <cs:spPr>
      <a:pattFill prst="pct75">
        <a:fgClr>
          <a:schemeClr val="dk1">
            <a:lumMod val="75000"/>
            <a:lumOff val="25000"/>
          </a:schemeClr>
        </a:fgClr>
        <a:bgClr>
          <a:schemeClr val="dk1">
            <a:lumMod val="65000"/>
            <a:lumOff val="35000"/>
          </a:schemeClr>
        </a:bgClr>
      </a:pattFill>
      <a:effectLst>
        <a:outerShdw blurRad="50800" dist="38100" dir="2700000" algn="tl" rotWithShape="0">
          <a:prstClr val="black">
            <a:alpha val="40000"/>
          </a:prstClr>
        </a:outerShdw>
      </a:effectLst>
    </cs:spPr>
    <cs:defRPr sz="1330" b="1" i="0" u="none" strike="noStrike" kern="1200" baseline="0"/>
  </cs:dataLabel>
  <cs:dataLabelCallout>
    <cs:lnRef idx="0"/>
    <cs:fillRef idx="0"/>
    <cs:effectRef idx="0"/>
    <cs:fontRef idx="minor">
      <a:schemeClr val="lt1"/>
    </cs:fontRef>
    <cs:spPr>
      <a:pattFill prst="pct75">
        <a:fgClr>
          <a:schemeClr val="dk1">
            <a:lumMod val="75000"/>
            <a:lumOff val="25000"/>
          </a:schemeClr>
        </a:fgClr>
        <a:bgClr>
          <a:schemeClr val="dk1">
            <a:lumMod val="65000"/>
            <a:lumOff val="35000"/>
          </a:schemeClr>
        </a:bgClr>
      </a:pattFill>
      <a:effectLst>
        <a:outerShdw blurRad="50800" dist="38100" dir="2700000" algn="tl" rotWithShape="0">
          <a:prstClr val="black">
            <a:alpha val="40000"/>
          </a:prstClr>
        </a:outerShdw>
      </a:effectLst>
    </cs:spPr>
    <cs:defRPr sz="1330" b="1" i="0" u="none" strike="noStrike" kern="1200" baseline="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2540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254000" sx="102000" sy="102000" algn="ctr" rotWithShape="0">
          <a:prstClr val="black">
            <a:alpha val="20000"/>
          </a:prstClr>
        </a:outerShdw>
      </a:effectLst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>
            <a:alpha val="85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1197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>
      <a:ln w="317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22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29837" cy="4988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29761" y="0"/>
            <a:ext cx="2929837" cy="4988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398463" y="1243013"/>
            <a:ext cx="5964237" cy="33559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76117" y="4784835"/>
            <a:ext cx="5408930" cy="391486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9443662"/>
            <a:ext cx="2929837" cy="49885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29761" y="9443662"/>
            <a:ext cx="2929837" cy="49885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17475" y="747713"/>
            <a:ext cx="6465888" cy="363855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E71A3E2-76A2-4B35-A37E-1EAB80859915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0546150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p2:notes"/>
          <p:cNvSpPr txBox="1">
            <a:spLocks noGrp="1"/>
          </p:cNvSpPr>
          <p:nvPr>
            <p:ph type="body" idx="1"/>
          </p:nvPr>
        </p:nvSpPr>
        <p:spPr>
          <a:xfrm>
            <a:off x="676117" y="4784835"/>
            <a:ext cx="5408930" cy="3914864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2" name="Google Shape;102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98463" y="1243013"/>
            <a:ext cx="5964237" cy="33559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Google Shape;139;p4:notes"/>
          <p:cNvSpPr txBox="1">
            <a:spLocks noGrp="1"/>
          </p:cNvSpPr>
          <p:nvPr>
            <p:ph type="body" idx="1"/>
          </p:nvPr>
        </p:nvSpPr>
        <p:spPr>
          <a:xfrm>
            <a:off x="676117" y="4784835"/>
            <a:ext cx="5408930" cy="3914864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0" name="Google Shape;140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98463" y="1243013"/>
            <a:ext cx="5964237" cy="33559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Google Shape;178;p6:notes"/>
          <p:cNvSpPr txBox="1">
            <a:spLocks noGrp="1"/>
          </p:cNvSpPr>
          <p:nvPr>
            <p:ph type="body" idx="1"/>
          </p:nvPr>
        </p:nvSpPr>
        <p:spPr>
          <a:xfrm>
            <a:off x="676117" y="4784835"/>
            <a:ext cx="5408930" cy="3914864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9" name="Google Shape;179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98463" y="1243013"/>
            <a:ext cx="5964237" cy="33559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09095192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Google Shape;178;p6:notes"/>
          <p:cNvSpPr txBox="1">
            <a:spLocks noGrp="1"/>
          </p:cNvSpPr>
          <p:nvPr>
            <p:ph type="body" idx="1"/>
          </p:nvPr>
        </p:nvSpPr>
        <p:spPr>
          <a:xfrm>
            <a:off x="676117" y="4784835"/>
            <a:ext cx="5408930" cy="3914864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9" name="Google Shape;179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98463" y="1243013"/>
            <a:ext cx="5964237" cy="33559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69110053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Google Shape;178;p6:notes"/>
          <p:cNvSpPr txBox="1">
            <a:spLocks noGrp="1"/>
          </p:cNvSpPr>
          <p:nvPr>
            <p:ph type="body" idx="1"/>
          </p:nvPr>
        </p:nvSpPr>
        <p:spPr>
          <a:xfrm>
            <a:off x="676117" y="4784835"/>
            <a:ext cx="5408930" cy="3914864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9" name="Google Shape;179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98463" y="1243013"/>
            <a:ext cx="5964237" cy="33559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83950650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p3:notes"/>
          <p:cNvSpPr txBox="1">
            <a:spLocks noGrp="1"/>
          </p:cNvSpPr>
          <p:nvPr>
            <p:ph type="body" idx="1"/>
          </p:nvPr>
        </p:nvSpPr>
        <p:spPr>
          <a:xfrm>
            <a:off x="676117" y="4784835"/>
            <a:ext cx="5408930" cy="3914864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6" name="Google Shape;126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98463" y="1243013"/>
            <a:ext cx="5964237" cy="33559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9596337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Google Shape;160;p5:notes"/>
          <p:cNvSpPr txBox="1">
            <a:spLocks noGrp="1"/>
          </p:cNvSpPr>
          <p:nvPr>
            <p:ph type="body" idx="1"/>
          </p:nvPr>
        </p:nvSpPr>
        <p:spPr>
          <a:xfrm>
            <a:off x="676117" y="4784835"/>
            <a:ext cx="5408930" cy="3914864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1" name="Google Shape;161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98463" y="1243013"/>
            <a:ext cx="5964237" cy="33559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" name="Google Shape;203;p7:notes"/>
          <p:cNvSpPr txBox="1">
            <a:spLocks noGrp="1"/>
          </p:cNvSpPr>
          <p:nvPr>
            <p:ph type="body" idx="1"/>
          </p:nvPr>
        </p:nvSpPr>
        <p:spPr>
          <a:xfrm>
            <a:off x="676117" y="4784835"/>
            <a:ext cx="5408930" cy="3914864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4" name="Google Shape;204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98463" y="1243013"/>
            <a:ext cx="5964237" cy="33559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8" name="Google Shape;228;p8:notes"/>
          <p:cNvSpPr txBox="1">
            <a:spLocks noGrp="1"/>
          </p:cNvSpPr>
          <p:nvPr>
            <p:ph type="body" idx="1"/>
          </p:nvPr>
        </p:nvSpPr>
        <p:spPr>
          <a:xfrm>
            <a:off x="676117" y="4784835"/>
            <a:ext cx="5408930" cy="3914864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9" name="Google Shape;229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98463" y="1243013"/>
            <a:ext cx="5964237" cy="33559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67030924"/>
      </p:ext>
    </p:extLst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660160"/>
      </p:ext>
    </p:extLst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38348745"/>
      </p:ext>
    </p:extLst>
  </p:cSld>
  <p:clrMapOvr>
    <a:masterClrMapping/>
  </p:clrMapOvr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24240340"/>
      </p:ext>
    </p:extLst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5272129"/>
      </p:ext>
    </p:extLst>
  </p:cSld>
  <p:clrMapOvr>
    <a:masterClrMapping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61467916"/>
      </p:ext>
    </p:extLst>
  </p:cSld>
  <p:clrMapOvr>
    <a:masterClrMapping/>
  </p:clrMapOvr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79138775"/>
      </p:ext>
    </p:extLst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28740830"/>
      </p:ext>
    </p:extLst>
  </p:cSld>
  <p:clrMapOvr>
    <a:masterClrMapping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73604537"/>
      </p:ext>
    </p:extLst>
  </p:cSld>
  <p:clrMapOvr>
    <a:masterClrMapping/>
  </p:clrMapOvr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5830249"/>
      </p:ext>
    </p:extLst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87476060"/>
      </p:ext>
    </p:extLst>
  </p:cSld>
  <p:clrMapOvr>
    <a:masterClrMapping/>
  </p:clrMapOvr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1"/>
          <p:cNvGrpSpPr/>
          <p:nvPr userDrawn="1"/>
        </p:nvGrpSpPr>
        <p:grpSpPr>
          <a:xfrm>
            <a:off x="12296696" y="5989543"/>
            <a:ext cx="1005865" cy="1302874"/>
            <a:chOff x="6080151" y="3788680"/>
            <a:chExt cx="797053" cy="977156"/>
          </a:xfrm>
        </p:grpSpPr>
        <p:grpSp>
          <p:nvGrpSpPr>
            <p:cNvPr id="3" name="Группа 2"/>
            <p:cNvGrpSpPr/>
            <p:nvPr userDrawn="1"/>
          </p:nvGrpSpPr>
          <p:grpSpPr>
            <a:xfrm>
              <a:off x="6122826" y="3979141"/>
              <a:ext cx="754378" cy="786695"/>
              <a:chOff x="6122826" y="3979141"/>
              <a:chExt cx="754378" cy="786695"/>
            </a:xfrm>
          </p:grpSpPr>
          <p:sp>
            <p:nvSpPr>
              <p:cNvPr id="5" name="Rectangle 5"/>
              <p:cNvSpPr>
                <a:spLocks noChangeArrowheads="1"/>
              </p:cNvSpPr>
              <p:nvPr userDrawn="1"/>
            </p:nvSpPr>
            <p:spPr bwMode="auto">
              <a:xfrm>
                <a:off x="6122826" y="4313920"/>
                <a:ext cx="180000" cy="450000"/>
              </a:xfrm>
              <a:prstGeom prst="rect">
                <a:avLst/>
              </a:prstGeom>
              <a:solidFill>
                <a:srgbClr val="131F6B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lIns="91216" tIns="45609" rIns="91216" bIns="45609" anchor="ctr"/>
              <a:lstStyle/>
              <a:p>
                <a:pPr algn="ctr" defTabSz="1250277" fontAlgn="base">
                  <a:spcBef>
                    <a:spcPct val="20000"/>
                  </a:spcBef>
                  <a:spcAft>
                    <a:spcPct val="0"/>
                  </a:spcAft>
                  <a:defRPr/>
                </a:pPr>
                <a:r>
                  <a:rPr lang="en-US" sz="800" b="1" dirty="0">
                    <a:solidFill>
                      <a:srgbClr val="FFFFFF"/>
                    </a:solidFill>
                    <a:latin typeface="Arial" charset="0"/>
                    <a:cs typeface="Arial" charset="0"/>
                  </a:rPr>
                  <a:t>100%</a:t>
                </a:r>
              </a:p>
              <a:p>
                <a:pPr algn="ctr" defTabSz="1250277" fontAlgn="base">
                  <a:spcBef>
                    <a:spcPct val="20000"/>
                  </a:spcBef>
                  <a:spcAft>
                    <a:spcPct val="0"/>
                  </a:spcAft>
                  <a:defRPr/>
                </a:pPr>
                <a:r>
                  <a:rPr lang="en-US" sz="800" b="1" dirty="0">
                    <a:solidFill>
                      <a:srgbClr val="FFFFFF"/>
                    </a:solidFill>
                    <a:latin typeface="Arial" charset="0"/>
                    <a:cs typeface="Arial" charset="0"/>
                  </a:rPr>
                  <a:t>19</a:t>
                </a:r>
                <a:endParaRPr lang="ru-RU" sz="800" b="1" dirty="0">
                  <a:solidFill>
                    <a:srgbClr val="FFFFFF"/>
                  </a:solidFill>
                  <a:latin typeface="Arial" charset="0"/>
                  <a:cs typeface="Arial" charset="0"/>
                </a:endParaRPr>
              </a:p>
              <a:p>
                <a:pPr algn="ctr" defTabSz="1250277" fontAlgn="base">
                  <a:spcBef>
                    <a:spcPct val="20000"/>
                  </a:spcBef>
                  <a:spcAft>
                    <a:spcPct val="0"/>
                  </a:spcAft>
                  <a:defRPr/>
                </a:pPr>
                <a:r>
                  <a:rPr lang="en-US" sz="800" b="1" dirty="0">
                    <a:solidFill>
                      <a:srgbClr val="FFFFFF"/>
                    </a:solidFill>
                    <a:latin typeface="Arial" charset="0"/>
                    <a:cs typeface="Arial" charset="0"/>
                  </a:rPr>
                  <a:t>31</a:t>
                </a:r>
                <a:endParaRPr lang="ru-RU" sz="800" b="1" dirty="0">
                  <a:solidFill>
                    <a:srgbClr val="FFFFFF"/>
                  </a:solidFill>
                  <a:latin typeface="Arial" charset="0"/>
                  <a:cs typeface="Arial" charset="0"/>
                </a:endParaRPr>
              </a:p>
              <a:p>
                <a:pPr algn="ctr" defTabSz="1250277" fontAlgn="base">
                  <a:spcBef>
                    <a:spcPct val="20000"/>
                  </a:spcBef>
                  <a:spcAft>
                    <a:spcPct val="0"/>
                  </a:spcAft>
                  <a:defRPr/>
                </a:pPr>
                <a:r>
                  <a:rPr lang="ru-RU" sz="800" b="1" dirty="0">
                    <a:solidFill>
                      <a:srgbClr val="FFFFFF"/>
                    </a:solidFill>
                    <a:latin typeface="Arial" charset="0"/>
                    <a:cs typeface="Arial" charset="0"/>
                  </a:rPr>
                  <a:t>1</a:t>
                </a:r>
                <a:r>
                  <a:rPr lang="en-US" sz="800" b="1" dirty="0">
                    <a:solidFill>
                      <a:srgbClr val="FFFFFF"/>
                    </a:solidFill>
                    <a:latin typeface="Arial" charset="0"/>
                    <a:cs typeface="Arial" charset="0"/>
                  </a:rPr>
                  <a:t>07</a:t>
                </a:r>
                <a:endParaRPr lang="de-DE" sz="800" b="1" dirty="0">
                  <a:solidFill>
                    <a:srgbClr val="FFFFFF"/>
                  </a:solidFill>
                  <a:latin typeface="Arial" charset="0"/>
                  <a:cs typeface="Arial" charset="0"/>
                </a:endParaRPr>
              </a:p>
            </p:txBody>
          </p:sp>
          <p:sp>
            <p:nvSpPr>
              <p:cNvPr id="6" name="Rectangle 5"/>
              <p:cNvSpPr>
                <a:spLocks noChangeArrowheads="1"/>
              </p:cNvSpPr>
              <p:nvPr userDrawn="1"/>
            </p:nvSpPr>
            <p:spPr bwMode="auto">
              <a:xfrm>
                <a:off x="6316135" y="4304489"/>
                <a:ext cx="180000" cy="450000"/>
              </a:xfrm>
              <a:prstGeom prst="rect">
                <a:avLst/>
              </a:prstGeom>
              <a:solidFill>
                <a:srgbClr val="131F6B">
                  <a:alpha val="74902"/>
                </a:srgb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lIns="91216" tIns="45609" rIns="91216" bIns="45609" anchor="ctr"/>
              <a:lstStyle/>
              <a:p>
                <a:pPr algn="ctr" defTabSz="1250277" fontAlgn="base">
                  <a:spcBef>
                    <a:spcPct val="20000"/>
                  </a:spcBef>
                  <a:spcAft>
                    <a:spcPct val="0"/>
                  </a:spcAft>
                  <a:defRPr/>
                </a:pPr>
                <a:r>
                  <a:rPr lang="en-US" sz="800" b="1" dirty="0">
                    <a:solidFill>
                      <a:srgbClr val="FFFFFF"/>
                    </a:solidFill>
                    <a:latin typeface="Arial" charset="0"/>
                    <a:cs typeface="Arial" charset="0"/>
                  </a:rPr>
                  <a:t>25%</a:t>
                </a:r>
              </a:p>
              <a:p>
                <a:pPr algn="ctr" defTabSz="1250277" fontAlgn="base">
                  <a:spcBef>
                    <a:spcPct val="20000"/>
                  </a:spcBef>
                  <a:spcAft>
                    <a:spcPct val="0"/>
                  </a:spcAft>
                  <a:defRPr/>
                </a:pPr>
                <a:r>
                  <a:rPr lang="en-US" sz="800" b="1" dirty="0">
                    <a:solidFill>
                      <a:srgbClr val="FFFFFF"/>
                    </a:solidFill>
                    <a:latin typeface="Arial" charset="0"/>
                    <a:cs typeface="Arial" charset="0"/>
                  </a:rPr>
                  <a:t>19</a:t>
                </a:r>
                <a:endParaRPr lang="ru-RU" sz="800" b="1" dirty="0">
                  <a:solidFill>
                    <a:srgbClr val="FFFFFF"/>
                  </a:solidFill>
                  <a:latin typeface="Arial" charset="0"/>
                  <a:cs typeface="Arial" charset="0"/>
                </a:endParaRPr>
              </a:p>
              <a:p>
                <a:pPr algn="ctr" defTabSz="1250277" fontAlgn="base">
                  <a:spcBef>
                    <a:spcPct val="20000"/>
                  </a:spcBef>
                  <a:spcAft>
                    <a:spcPct val="0"/>
                  </a:spcAft>
                  <a:defRPr/>
                </a:pPr>
                <a:r>
                  <a:rPr lang="en-US" sz="800" b="1" dirty="0">
                    <a:solidFill>
                      <a:srgbClr val="FFFFFF"/>
                    </a:solidFill>
                    <a:latin typeface="Arial" charset="0"/>
                    <a:cs typeface="Arial" charset="0"/>
                  </a:rPr>
                  <a:t>31</a:t>
                </a:r>
                <a:endParaRPr lang="ru-RU" sz="800" b="1" dirty="0">
                  <a:solidFill>
                    <a:srgbClr val="FFFFFF"/>
                  </a:solidFill>
                  <a:latin typeface="Arial" charset="0"/>
                  <a:cs typeface="Arial" charset="0"/>
                </a:endParaRPr>
              </a:p>
              <a:p>
                <a:pPr algn="ctr" defTabSz="1250277" fontAlgn="base">
                  <a:spcBef>
                    <a:spcPct val="20000"/>
                  </a:spcBef>
                  <a:spcAft>
                    <a:spcPct val="0"/>
                  </a:spcAft>
                  <a:defRPr/>
                </a:pPr>
                <a:r>
                  <a:rPr lang="en-US" sz="800" b="1" dirty="0">
                    <a:solidFill>
                      <a:srgbClr val="FFFFFF"/>
                    </a:solidFill>
                    <a:latin typeface="Arial" charset="0"/>
                    <a:cs typeface="Arial" charset="0"/>
                  </a:rPr>
                  <a:t>107</a:t>
                </a:r>
                <a:endParaRPr lang="de-DE" sz="800" b="1" dirty="0">
                  <a:solidFill>
                    <a:srgbClr val="FFFFFF"/>
                  </a:solidFill>
                  <a:latin typeface="Arial" charset="0"/>
                  <a:cs typeface="Arial" charset="0"/>
                </a:endParaRPr>
              </a:p>
            </p:txBody>
          </p:sp>
          <p:sp>
            <p:nvSpPr>
              <p:cNvPr id="7" name="Rectangle 5"/>
              <p:cNvSpPr>
                <a:spLocks noChangeArrowheads="1"/>
              </p:cNvSpPr>
              <p:nvPr userDrawn="1"/>
            </p:nvSpPr>
            <p:spPr bwMode="auto">
              <a:xfrm>
                <a:off x="6503895" y="4313920"/>
                <a:ext cx="180000" cy="450000"/>
              </a:xfrm>
              <a:prstGeom prst="rect">
                <a:avLst/>
              </a:prstGeom>
              <a:solidFill>
                <a:srgbClr val="131F6B">
                  <a:alpha val="50196"/>
                </a:srgb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lIns="91216" tIns="45609" rIns="91216" bIns="45609" anchor="ctr"/>
              <a:lstStyle/>
              <a:p>
                <a:pPr algn="ctr" defTabSz="1250277" fontAlgn="base">
                  <a:spcBef>
                    <a:spcPct val="20000"/>
                  </a:spcBef>
                  <a:spcAft>
                    <a:spcPct val="0"/>
                  </a:spcAft>
                  <a:defRPr/>
                </a:pPr>
                <a:r>
                  <a:rPr lang="en-US" sz="800" b="1" dirty="0">
                    <a:solidFill>
                      <a:srgbClr val="FFFFFF"/>
                    </a:solidFill>
                    <a:latin typeface="Arial" charset="0"/>
                    <a:cs typeface="Arial" charset="0"/>
                  </a:rPr>
                  <a:t>50%</a:t>
                </a:r>
              </a:p>
              <a:p>
                <a:pPr algn="ctr" defTabSz="1250277" fontAlgn="base">
                  <a:spcBef>
                    <a:spcPct val="20000"/>
                  </a:spcBef>
                  <a:spcAft>
                    <a:spcPct val="0"/>
                  </a:spcAft>
                  <a:defRPr/>
                </a:pPr>
                <a:r>
                  <a:rPr lang="en-US" sz="800" b="1" dirty="0">
                    <a:solidFill>
                      <a:srgbClr val="FFFFFF"/>
                    </a:solidFill>
                    <a:latin typeface="Arial" charset="0"/>
                    <a:cs typeface="Arial" charset="0"/>
                  </a:rPr>
                  <a:t>19</a:t>
                </a:r>
              </a:p>
              <a:p>
                <a:pPr algn="ctr" defTabSz="1250277" fontAlgn="base">
                  <a:spcBef>
                    <a:spcPct val="20000"/>
                  </a:spcBef>
                  <a:spcAft>
                    <a:spcPct val="0"/>
                  </a:spcAft>
                  <a:defRPr/>
                </a:pPr>
                <a:r>
                  <a:rPr lang="en-US" sz="800" b="1" dirty="0">
                    <a:solidFill>
                      <a:srgbClr val="FFFFFF"/>
                    </a:solidFill>
                    <a:latin typeface="Arial" charset="0"/>
                    <a:cs typeface="Arial" charset="0"/>
                  </a:rPr>
                  <a:t>31</a:t>
                </a:r>
              </a:p>
              <a:p>
                <a:pPr algn="ctr" defTabSz="1250277" fontAlgn="base">
                  <a:spcBef>
                    <a:spcPct val="20000"/>
                  </a:spcBef>
                  <a:spcAft>
                    <a:spcPct val="0"/>
                  </a:spcAft>
                  <a:defRPr/>
                </a:pPr>
                <a:r>
                  <a:rPr lang="en-US" sz="800" b="1" dirty="0">
                    <a:solidFill>
                      <a:srgbClr val="FFFFFF"/>
                    </a:solidFill>
                    <a:latin typeface="Arial" charset="0"/>
                    <a:cs typeface="Arial" charset="0"/>
                  </a:rPr>
                  <a:t>107</a:t>
                </a:r>
                <a:endParaRPr lang="de-DE" sz="800" b="1" dirty="0">
                  <a:solidFill>
                    <a:srgbClr val="FFFFFF"/>
                  </a:solidFill>
                  <a:latin typeface="Arial" charset="0"/>
                  <a:cs typeface="Arial" charset="0"/>
                </a:endParaRPr>
              </a:p>
            </p:txBody>
          </p:sp>
          <p:sp>
            <p:nvSpPr>
              <p:cNvPr id="8" name="Rectangle 5"/>
              <p:cNvSpPr>
                <a:spLocks noChangeArrowheads="1"/>
              </p:cNvSpPr>
              <p:nvPr userDrawn="1"/>
            </p:nvSpPr>
            <p:spPr bwMode="auto">
              <a:xfrm>
                <a:off x="6122826" y="3979141"/>
                <a:ext cx="180000" cy="324000"/>
              </a:xfrm>
              <a:prstGeom prst="rect">
                <a:avLst/>
              </a:prstGeom>
              <a:solidFill>
                <a:srgbClr val="C00000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lIns="91216" tIns="45609" rIns="91216" bIns="45609" anchor="ctr"/>
              <a:lstStyle/>
              <a:p>
                <a:pPr algn="ctr" defTabSz="1250277" fontAlgn="base">
                  <a:spcBef>
                    <a:spcPct val="20000"/>
                  </a:spcBef>
                  <a:spcAft>
                    <a:spcPct val="0"/>
                  </a:spcAft>
                  <a:defRPr/>
                </a:pPr>
                <a:r>
                  <a:rPr lang="ru-RU" sz="800" b="1" dirty="0">
                    <a:solidFill>
                      <a:srgbClr val="FFFFFF"/>
                    </a:solidFill>
                    <a:latin typeface="Arial" charset="0"/>
                    <a:cs typeface="Arial" charset="0"/>
                  </a:rPr>
                  <a:t>192</a:t>
                </a:r>
                <a:endParaRPr lang="en-US" sz="800" b="1" dirty="0">
                  <a:solidFill>
                    <a:srgbClr val="FFFFFF"/>
                  </a:solidFill>
                  <a:latin typeface="Arial" charset="0"/>
                  <a:cs typeface="Arial" charset="0"/>
                </a:endParaRPr>
              </a:p>
              <a:p>
                <a:pPr algn="ctr" defTabSz="1250277" fontAlgn="base">
                  <a:spcBef>
                    <a:spcPct val="20000"/>
                  </a:spcBef>
                  <a:spcAft>
                    <a:spcPct val="0"/>
                  </a:spcAft>
                  <a:defRPr/>
                </a:pPr>
                <a:r>
                  <a:rPr lang="en-US" sz="800" b="1" dirty="0">
                    <a:solidFill>
                      <a:srgbClr val="FFFFFF"/>
                    </a:solidFill>
                    <a:latin typeface="Arial" charset="0"/>
                    <a:cs typeface="Arial" charset="0"/>
                  </a:rPr>
                  <a:t>0</a:t>
                </a:r>
              </a:p>
              <a:p>
                <a:pPr algn="ctr" defTabSz="1250277" fontAlgn="base">
                  <a:spcBef>
                    <a:spcPct val="20000"/>
                  </a:spcBef>
                  <a:spcAft>
                    <a:spcPct val="0"/>
                  </a:spcAft>
                  <a:defRPr/>
                </a:pPr>
                <a:r>
                  <a:rPr lang="ru-RU" sz="800" b="1" dirty="0">
                    <a:solidFill>
                      <a:srgbClr val="FFFFFF"/>
                    </a:solidFill>
                    <a:latin typeface="Arial" charset="0"/>
                    <a:cs typeface="Arial" charset="0"/>
                  </a:rPr>
                  <a:t>0</a:t>
                </a:r>
                <a:endParaRPr lang="de-DE" sz="800" b="1" dirty="0">
                  <a:solidFill>
                    <a:srgbClr val="FFFFFF"/>
                  </a:solidFill>
                  <a:latin typeface="Arial" charset="0"/>
                  <a:cs typeface="Arial" charset="0"/>
                </a:endParaRPr>
              </a:p>
            </p:txBody>
          </p:sp>
          <p:sp>
            <p:nvSpPr>
              <p:cNvPr id="9" name="Rectangle 5"/>
              <p:cNvSpPr>
                <a:spLocks noChangeArrowheads="1"/>
              </p:cNvSpPr>
              <p:nvPr userDrawn="1"/>
            </p:nvSpPr>
            <p:spPr bwMode="auto">
              <a:xfrm>
                <a:off x="6503895" y="3980769"/>
                <a:ext cx="180000" cy="324000"/>
              </a:xfrm>
              <a:prstGeom prst="rect">
                <a:avLst/>
              </a:prstGeom>
              <a:solidFill>
                <a:srgbClr val="7F7F7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lIns="91216" tIns="45609" rIns="91216" bIns="45609" anchor="ctr"/>
              <a:lstStyle/>
              <a:p>
                <a:pPr algn="ctr" defTabSz="1250277" fontAlgn="base">
                  <a:spcBef>
                    <a:spcPct val="20000"/>
                  </a:spcBef>
                  <a:spcAft>
                    <a:spcPct val="0"/>
                  </a:spcAft>
                  <a:defRPr/>
                </a:pPr>
                <a:r>
                  <a:rPr lang="ru-RU" sz="800" b="1" dirty="0">
                    <a:solidFill>
                      <a:srgbClr val="FFFFFF"/>
                    </a:solidFill>
                    <a:latin typeface="Arial" charset="0"/>
                    <a:cs typeface="Arial" charset="0"/>
                  </a:rPr>
                  <a:t>127</a:t>
                </a:r>
                <a:endParaRPr lang="en-US" sz="800" b="1" dirty="0">
                  <a:solidFill>
                    <a:srgbClr val="FFFFFF"/>
                  </a:solidFill>
                  <a:latin typeface="Arial" charset="0"/>
                  <a:cs typeface="Arial" charset="0"/>
                </a:endParaRPr>
              </a:p>
              <a:p>
                <a:pPr algn="ctr" defTabSz="1250277" fontAlgn="base">
                  <a:spcBef>
                    <a:spcPct val="20000"/>
                  </a:spcBef>
                  <a:spcAft>
                    <a:spcPct val="0"/>
                  </a:spcAft>
                  <a:defRPr/>
                </a:pPr>
                <a:r>
                  <a:rPr lang="ru-RU" sz="800" b="1" dirty="0">
                    <a:solidFill>
                      <a:srgbClr val="FFFFFF"/>
                    </a:solidFill>
                    <a:latin typeface="Arial" charset="0"/>
                    <a:cs typeface="Arial" charset="0"/>
                  </a:rPr>
                  <a:t>127</a:t>
                </a:r>
                <a:endParaRPr lang="en-US" sz="800" b="1" dirty="0">
                  <a:solidFill>
                    <a:srgbClr val="FFFFFF"/>
                  </a:solidFill>
                  <a:latin typeface="Arial" charset="0"/>
                  <a:cs typeface="Arial" charset="0"/>
                </a:endParaRPr>
              </a:p>
              <a:p>
                <a:pPr algn="ctr" defTabSz="1250277" fontAlgn="base">
                  <a:spcBef>
                    <a:spcPct val="20000"/>
                  </a:spcBef>
                  <a:spcAft>
                    <a:spcPct val="0"/>
                  </a:spcAft>
                  <a:defRPr/>
                </a:pPr>
                <a:r>
                  <a:rPr lang="ru-RU" sz="800" b="1" dirty="0">
                    <a:solidFill>
                      <a:srgbClr val="FFFFFF"/>
                    </a:solidFill>
                    <a:latin typeface="Arial" charset="0"/>
                    <a:cs typeface="Arial" charset="0"/>
                  </a:rPr>
                  <a:t>127</a:t>
                </a:r>
                <a:endParaRPr lang="de-DE" sz="800" b="1" dirty="0">
                  <a:solidFill>
                    <a:srgbClr val="FFFFFF"/>
                  </a:solidFill>
                  <a:latin typeface="Arial" charset="0"/>
                  <a:cs typeface="Arial" charset="0"/>
                </a:endParaRPr>
              </a:p>
            </p:txBody>
          </p:sp>
          <p:sp>
            <p:nvSpPr>
              <p:cNvPr id="10" name="Rectangle 5"/>
              <p:cNvSpPr>
                <a:spLocks noChangeArrowheads="1"/>
              </p:cNvSpPr>
              <p:nvPr userDrawn="1"/>
            </p:nvSpPr>
            <p:spPr bwMode="auto">
              <a:xfrm>
                <a:off x="6697204" y="3985804"/>
                <a:ext cx="180000" cy="324000"/>
              </a:xfrm>
              <a:prstGeom prst="rect">
                <a:avLst/>
              </a:prstGeom>
              <a:solidFill>
                <a:srgbClr val="A6A6A6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lIns="91216" tIns="45609" rIns="91216" bIns="45609" anchor="ctr"/>
              <a:lstStyle/>
              <a:p>
                <a:pPr algn="ctr" defTabSz="1250277" fontAlgn="base">
                  <a:spcBef>
                    <a:spcPct val="20000"/>
                  </a:spcBef>
                  <a:spcAft>
                    <a:spcPct val="0"/>
                  </a:spcAft>
                  <a:defRPr/>
                </a:pPr>
                <a:r>
                  <a:rPr lang="ru-RU" sz="800" b="1" dirty="0">
                    <a:solidFill>
                      <a:srgbClr val="000000"/>
                    </a:solidFill>
                    <a:latin typeface="Arial" charset="0"/>
                    <a:cs typeface="Arial" charset="0"/>
                  </a:rPr>
                  <a:t>166</a:t>
                </a:r>
                <a:endParaRPr lang="en-US" sz="800" b="1" dirty="0">
                  <a:solidFill>
                    <a:srgbClr val="000000"/>
                  </a:solidFill>
                  <a:latin typeface="Arial" charset="0"/>
                  <a:cs typeface="Arial" charset="0"/>
                </a:endParaRPr>
              </a:p>
              <a:p>
                <a:pPr algn="ctr" defTabSz="1250277" fontAlgn="base">
                  <a:spcBef>
                    <a:spcPct val="20000"/>
                  </a:spcBef>
                  <a:spcAft>
                    <a:spcPct val="0"/>
                  </a:spcAft>
                  <a:defRPr/>
                </a:pPr>
                <a:r>
                  <a:rPr lang="ru-RU" sz="800" b="1" dirty="0">
                    <a:solidFill>
                      <a:srgbClr val="000000"/>
                    </a:solidFill>
                    <a:latin typeface="Arial" charset="0"/>
                    <a:cs typeface="Arial" charset="0"/>
                  </a:rPr>
                  <a:t>166</a:t>
                </a:r>
                <a:endParaRPr lang="en-US" sz="800" b="1" dirty="0">
                  <a:solidFill>
                    <a:srgbClr val="000000"/>
                  </a:solidFill>
                  <a:latin typeface="Arial" charset="0"/>
                  <a:cs typeface="Arial" charset="0"/>
                </a:endParaRPr>
              </a:p>
              <a:p>
                <a:pPr algn="ctr" defTabSz="1250277" fontAlgn="base">
                  <a:spcBef>
                    <a:spcPct val="20000"/>
                  </a:spcBef>
                  <a:spcAft>
                    <a:spcPct val="0"/>
                  </a:spcAft>
                  <a:defRPr/>
                </a:pPr>
                <a:r>
                  <a:rPr lang="ru-RU" sz="800" b="1" dirty="0">
                    <a:solidFill>
                      <a:srgbClr val="000000"/>
                    </a:solidFill>
                    <a:latin typeface="Arial" charset="0"/>
                    <a:cs typeface="Arial" charset="0"/>
                  </a:rPr>
                  <a:t>166</a:t>
                </a:r>
                <a:endParaRPr lang="de-DE" sz="800" b="1" dirty="0">
                  <a:solidFill>
                    <a:srgbClr val="000000"/>
                  </a:solidFill>
                  <a:latin typeface="Arial" charset="0"/>
                  <a:cs typeface="Arial" charset="0"/>
                </a:endParaRPr>
              </a:p>
            </p:txBody>
          </p:sp>
          <p:sp>
            <p:nvSpPr>
              <p:cNvPr id="11" name="Rectangle 5"/>
              <p:cNvSpPr>
                <a:spLocks noChangeArrowheads="1"/>
              </p:cNvSpPr>
              <p:nvPr userDrawn="1"/>
            </p:nvSpPr>
            <p:spPr bwMode="auto">
              <a:xfrm>
                <a:off x="6316135" y="3979141"/>
                <a:ext cx="180000" cy="324000"/>
              </a:xfrm>
              <a:prstGeom prst="rect">
                <a:avLst/>
              </a:prstGeom>
              <a:solidFill>
                <a:srgbClr val="F58C2D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lIns="91216" tIns="45609" rIns="91216" bIns="45609" anchor="ctr"/>
              <a:lstStyle/>
              <a:p>
                <a:pPr algn="ctr" defTabSz="1250277" fontAlgn="base">
                  <a:spcBef>
                    <a:spcPct val="20000"/>
                  </a:spcBef>
                  <a:spcAft>
                    <a:spcPct val="0"/>
                  </a:spcAft>
                  <a:defRPr/>
                </a:pPr>
                <a:r>
                  <a:rPr lang="ru-RU" sz="800" b="1" dirty="0">
                    <a:solidFill>
                      <a:srgbClr val="FFFFFF"/>
                    </a:solidFill>
                    <a:latin typeface="Arial" charset="0"/>
                    <a:cs typeface="Arial" charset="0"/>
                  </a:rPr>
                  <a:t>245</a:t>
                </a:r>
                <a:endParaRPr lang="en-US" sz="800" b="1" dirty="0">
                  <a:solidFill>
                    <a:srgbClr val="FFFFFF"/>
                  </a:solidFill>
                  <a:latin typeface="Arial" charset="0"/>
                  <a:cs typeface="Arial" charset="0"/>
                </a:endParaRPr>
              </a:p>
              <a:p>
                <a:pPr algn="ctr" defTabSz="1250277" fontAlgn="base">
                  <a:spcBef>
                    <a:spcPct val="20000"/>
                  </a:spcBef>
                  <a:spcAft>
                    <a:spcPct val="0"/>
                  </a:spcAft>
                  <a:defRPr/>
                </a:pPr>
                <a:r>
                  <a:rPr lang="ru-RU" sz="800" b="1" dirty="0">
                    <a:solidFill>
                      <a:srgbClr val="FFFFFF"/>
                    </a:solidFill>
                    <a:latin typeface="Arial" charset="0"/>
                    <a:cs typeface="Arial" charset="0"/>
                  </a:rPr>
                  <a:t>140</a:t>
                </a:r>
                <a:endParaRPr lang="en-US" sz="800" b="1" dirty="0">
                  <a:solidFill>
                    <a:srgbClr val="FFFFFF"/>
                  </a:solidFill>
                  <a:latin typeface="Arial" charset="0"/>
                  <a:cs typeface="Arial" charset="0"/>
                </a:endParaRPr>
              </a:p>
              <a:p>
                <a:pPr algn="ctr" defTabSz="1250277" fontAlgn="base">
                  <a:spcBef>
                    <a:spcPct val="20000"/>
                  </a:spcBef>
                  <a:spcAft>
                    <a:spcPct val="0"/>
                  </a:spcAft>
                  <a:defRPr/>
                </a:pPr>
                <a:r>
                  <a:rPr lang="ru-RU" sz="800" b="1" dirty="0">
                    <a:solidFill>
                      <a:srgbClr val="FFFFFF"/>
                    </a:solidFill>
                    <a:latin typeface="Arial" charset="0"/>
                    <a:cs typeface="Arial" charset="0"/>
                  </a:rPr>
                  <a:t>45</a:t>
                </a:r>
                <a:endParaRPr lang="de-DE" sz="800" b="1" dirty="0">
                  <a:solidFill>
                    <a:srgbClr val="FFFFFF"/>
                  </a:solidFill>
                  <a:latin typeface="Arial" charset="0"/>
                  <a:cs typeface="Arial" charset="0"/>
                </a:endParaRPr>
              </a:p>
            </p:txBody>
          </p:sp>
          <p:sp>
            <p:nvSpPr>
              <p:cNvPr id="12" name="Rectangle 5"/>
              <p:cNvSpPr>
                <a:spLocks noChangeArrowheads="1"/>
              </p:cNvSpPr>
              <p:nvPr userDrawn="1"/>
            </p:nvSpPr>
            <p:spPr bwMode="auto">
              <a:xfrm>
                <a:off x="6697204" y="4315836"/>
                <a:ext cx="180000" cy="450000"/>
              </a:xfrm>
              <a:prstGeom prst="rect">
                <a:avLst/>
              </a:prstGeom>
              <a:solidFill>
                <a:srgbClr val="131F6B">
                  <a:alpha val="25098"/>
                </a:srgb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lIns="91216" tIns="45609" rIns="91216" bIns="45609" anchor="ctr"/>
              <a:lstStyle/>
              <a:p>
                <a:pPr algn="ctr" defTabSz="1250277" fontAlgn="base">
                  <a:spcBef>
                    <a:spcPct val="20000"/>
                  </a:spcBef>
                  <a:spcAft>
                    <a:spcPct val="0"/>
                  </a:spcAft>
                  <a:defRPr/>
                </a:pPr>
                <a:r>
                  <a:rPr lang="en-US" sz="800" b="1" dirty="0">
                    <a:solidFill>
                      <a:srgbClr val="131F6B"/>
                    </a:solidFill>
                    <a:latin typeface="Arial" charset="0"/>
                    <a:cs typeface="Arial" charset="0"/>
                  </a:rPr>
                  <a:t>75%</a:t>
                </a:r>
              </a:p>
              <a:p>
                <a:pPr algn="ctr" defTabSz="1250277" fontAlgn="base">
                  <a:spcBef>
                    <a:spcPct val="20000"/>
                  </a:spcBef>
                  <a:spcAft>
                    <a:spcPct val="0"/>
                  </a:spcAft>
                  <a:defRPr/>
                </a:pPr>
                <a:r>
                  <a:rPr lang="en-US" sz="800" b="1" dirty="0">
                    <a:solidFill>
                      <a:srgbClr val="131F6B"/>
                    </a:solidFill>
                    <a:latin typeface="Arial" charset="0"/>
                    <a:cs typeface="Arial" charset="0"/>
                  </a:rPr>
                  <a:t>19</a:t>
                </a:r>
              </a:p>
              <a:p>
                <a:pPr algn="ctr" defTabSz="1250277" fontAlgn="base">
                  <a:spcBef>
                    <a:spcPct val="20000"/>
                  </a:spcBef>
                  <a:spcAft>
                    <a:spcPct val="0"/>
                  </a:spcAft>
                  <a:defRPr/>
                </a:pPr>
                <a:r>
                  <a:rPr lang="en-US" sz="800" b="1" dirty="0">
                    <a:solidFill>
                      <a:srgbClr val="131F6B"/>
                    </a:solidFill>
                    <a:latin typeface="Arial" charset="0"/>
                    <a:cs typeface="Arial" charset="0"/>
                  </a:rPr>
                  <a:t>31</a:t>
                </a:r>
              </a:p>
              <a:p>
                <a:pPr algn="ctr" defTabSz="1250277" fontAlgn="base">
                  <a:spcBef>
                    <a:spcPct val="20000"/>
                  </a:spcBef>
                  <a:spcAft>
                    <a:spcPct val="0"/>
                  </a:spcAft>
                  <a:defRPr/>
                </a:pPr>
                <a:r>
                  <a:rPr lang="en-US" sz="800" b="1" dirty="0">
                    <a:solidFill>
                      <a:srgbClr val="131F6B"/>
                    </a:solidFill>
                    <a:latin typeface="Arial" charset="0"/>
                    <a:cs typeface="Arial" charset="0"/>
                  </a:rPr>
                  <a:t>107</a:t>
                </a:r>
                <a:endParaRPr lang="de-DE" sz="800" b="1" dirty="0">
                  <a:solidFill>
                    <a:srgbClr val="131F6B"/>
                  </a:solidFill>
                  <a:latin typeface="Arial" charset="0"/>
                  <a:cs typeface="Arial" charset="0"/>
                </a:endParaRPr>
              </a:p>
            </p:txBody>
          </p:sp>
        </p:grpSp>
        <p:sp>
          <p:nvSpPr>
            <p:cNvPr id="4" name="Text Box 82">
              <a:extLst>
                <a:ext uri="{FF2B5EF4-FFF2-40B4-BE49-F238E27FC236}">
                  <a16:creationId xmlns:a16="http://schemas.microsoft.com/office/drawing/2014/main" id="{2B17AEC0-2BF1-4C5F-81D3-D0BEBD1CAF76}"/>
                </a:ext>
              </a:extLst>
            </p:cNvPr>
            <p:cNvSpPr txBox="1">
              <a:spLocks noChangeArrowheads="1"/>
            </p:cNvSpPr>
            <p:nvPr userDrawn="1"/>
          </p:nvSpPr>
          <p:spPr bwMode="auto">
            <a:xfrm>
              <a:off x="6080151" y="3788680"/>
              <a:ext cx="707053" cy="17171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 lIns="91360" tIns="45680" rIns="91360" bIns="45680" anchor="ctr">
              <a:spAutoFit/>
            </a:bodyPr>
            <a:lstStyle/>
            <a:p>
              <a:pPr algn="ctr" defTabSz="1070073" fontAlgn="base">
                <a:spcBef>
                  <a:spcPct val="50000"/>
                </a:spcBef>
                <a:spcAft>
                  <a:spcPct val="0"/>
                </a:spcAft>
                <a:defRPr/>
              </a:pPr>
              <a:r>
                <a:rPr lang="ru-RU" sz="1333" b="1" baseline="-2500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Доп.цвета2</a:t>
              </a:r>
            </a:p>
          </p:txBody>
        </p:sp>
      </p:grpSp>
      <p:sp>
        <p:nvSpPr>
          <p:cNvPr id="13" name="TextBox 12">
            <a:extLst>
              <a:ext uri="{FF2B5EF4-FFF2-40B4-BE49-F238E27FC236}">
                <a16:creationId xmlns:a16="http://schemas.microsoft.com/office/drawing/2014/main" id="{74B7F927-398B-41FB-A804-3DC6594EF16E}"/>
              </a:ext>
            </a:extLst>
          </p:cNvPr>
          <p:cNvSpPr txBox="1"/>
          <p:nvPr userDrawn="1"/>
        </p:nvSpPr>
        <p:spPr>
          <a:xfrm>
            <a:off x="12270667" y="-10815"/>
            <a:ext cx="1121567" cy="86139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933" dirty="0" err="1">
                <a:solidFill>
                  <a:srgbClr val="131F6B"/>
                </a:solidFill>
                <a:latin typeface="+mn-lt"/>
                <a:cs typeface="Arial" panose="020B0604020202020204" pitchFamily="34" charset="0"/>
              </a:rPr>
              <a:t>Осн</a:t>
            </a:r>
            <a:r>
              <a:rPr lang="ru-RU" sz="933" dirty="0">
                <a:solidFill>
                  <a:srgbClr val="131F6B"/>
                </a:solidFill>
                <a:latin typeface="+mn-lt"/>
                <a:cs typeface="Arial" panose="020B0604020202020204" pitchFamily="34" charset="0"/>
              </a:rPr>
              <a:t>.</a:t>
            </a:r>
            <a:r>
              <a:rPr lang="en-US" sz="933" dirty="0">
                <a:solidFill>
                  <a:srgbClr val="131F6B"/>
                </a:solidFill>
                <a:latin typeface="+mn-lt"/>
                <a:cs typeface="Arial" panose="020B0604020202020204" pitchFamily="34" charset="0"/>
              </a:rPr>
              <a:t> </a:t>
            </a:r>
            <a:r>
              <a:rPr lang="ru-RU" sz="933" dirty="0">
                <a:solidFill>
                  <a:srgbClr val="131F6B"/>
                </a:solidFill>
                <a:latin typeface="+mn-lt"/>
                <a:cs typeface="Arial" panose="020B0604020202020204" pitchFamily="34" charset="0"/>
              </a:rPr>
              <a:t>Шрифт: </a:t>
            </a:r>
          </a:p>
          <a:p>
            <a:r>
              <a:rPr lang="ru-RU" sz="933" dirty="0" err="1">
                <a:solidFill>
                  <a:srgbClr val="131F6B"/>
                </a:solidFill>
                <a:latin typeface="+mn-lt"/>
                <a:cs typeface="Arial" panose="020B0604020202020204" pitchFamily="34" charset="0"/>
              </a:rPr>
              <a:t>Franklin</a:t>
            </a:r>
            <a:r>
              <a:rPr lang="ru-RU" sz="933" dirty="0">
                <a:solidFill>
                  <a:srgbClr val="131F6B"/>
                </a:solidFill>
                <a:latin typeface="+mn-lt"/>
                <a:cs typeface="Arial" panose="020B0604020202020204" pitchFamily="34" charset="0"/>
              </a:rPr>
              <a:t> </a:t>
            </a:r>
            <a:r>
              <a:rPr lang="ru-RU" sz="933" dirty="0" err="1">
                <a:solidFill>
                  <a:srgbClr val="131F6B"/>
                </a:solidFill>
                <a:latin typeface="+mn-lt"/>
                <a:cs typeface="Arial" panose="020B0604020202020204" pitchFamily="34" charset="0"/>
              </a:rPr>
              <a:t>Gothic</a:t>
            </a:r>
            <a:r>
              <a:rPr lang="ru-RU" sz="933" dirty="0">
                <a:solidFill>
                  <a:srgbClr val="131F6B"/>
                </a:solidFill>
                <a:latin typeface="+mn-lt"/>
                <a:cs typeface="Arial" panose="020B0604020202020204" pitchFamily="34" charset="0"/>
              </a:rPr>
              <a:t> </a:t>
            </a:r>
            <a:r>
              <a:rPr lang="ru-RU" sz="933" dirty="0" err="1">
                <a:solidFill>
                  <a:srgbClr val="131F6B"/>
                </a:solidFill>
                <a:latin typeface="+mn-lt"/>
                <a:cs typeface="Arial" panose="020B0604020202020204" pitchFamily="34" charset="0"/>
              </a:rPr>
              <a:t>Book</a:t>
            </a:r>
            <a:r>
              <a:rPr lang="ru-RU" sz="933" dirty="0">
                <a:solidFill>
                  <a:srgbClr val="131F6B"/>
                </a:solidFill>
                <a:latin typeface="+mn-lt"/>
                <a:cs typeface="Arial" panose="020B0604020202020204" pitchFamily="34" charset="0"/>
              </a:rPr>
              <a:t> (Основной текст) </a:t>
            </a:r>
            <a:r>
              <a:rPr lang="en-US" sz="933" dirty="0">
                <a:solidFill>
                  <a:srgbClr val="131F6B"/>
                </a:solidFill>
                <a:latin typeface="+mn-lt"/>
                <a:cs typeface="Arial" panose="020B0604020202020204" pitchFamily="34" charset="0"/>
              </a:rPr>
              <a:t>8,</a:t>
            </a:r>
            <a:r>
              <a:rPr lang="ru-RU" sz="933" dirty="0">
                <a:solidFill>
                  <a:srgbClr val="131F6B"/>
                </a:solidFill>
                <a:latin typeface="+mn-lt"/>
                <a:cs typeface="Arial" panose="020B0604020202020204" pitchFamily="34" charset="0"/>
              </a:rPr>
              <a:t>10,12,14,16</a:t>
            </a:r>
            <a:endParaRPr lang="en-US" sz="933" dirty="0">
              <a:solidFill>
                <a:srgbClr val="131F6B"/>
              </a:solidFill>
              <a:latin typeface="+mn-lt"/>
              <a:cs typeface="Arial" panose="020B0604020202020204" pitchFamily="34" charset="0"/>
            </a:endParaRPr>
          </a:p>
          <a:p>
            <a:r>
              <a:rPr lang="en-US" sz="933" dirty="0">
                <a:solidFill>
                  <a:srgbClr val="131F6B"/>
                </a:solidFill>
                <a:latin typeface="+mj-lt"/>
                <a:cs typeface="Arial" panose="020B0604020202020204" pitchFamily="34" charset="0"/>
              </a:rPr>
              <a:t>Franklin Gothic Medium (</a:t>
            </a:r>
            <a:r>
              <a:rPr lang="ru-RU" sz="933" dirty="0">
                <a:solidFill>
                  <a:srgbClr val="131F6B"/>
                </a:solidFill>
                <a:latin typeface="+mj-lt"/>
                <a:cs typeface="Arial" panose="020B0604020202020204" pitchFamily="34" charset="0"/>
              </a:rPr>
              <a:t>Заголовки)</a:t>
            </a:r>
          </a:p>
        </p:txBody>
      </p:sp>
      <p:grpSp>
        <p:nvGrpSpPr>
          <p:cNvPr id="14" name="Группа 13"/>
          <p:cNvGrpSpPr/>
          <p:nvPr userDrawn="1"/>
        </p:nvGrpSpPr>
        <p:grpSpPr>
          <a:xfrm>
            <a:off x="12296695" y="787207"/>
            <a:ext cx="1072781" cy="5293225"/>
            <a:chOff x="4619998" y="-1976"/>
            <a:chExt cx="816805" cy="3969919"/>
          </a:xfrm>
        </p:grpSpPr>
        <p:grpSp>
          <p:nvGrpSpPr>
            <p:cNvPr id="15" name="Группа 14">
              <a:extLst>
                <a:ext uri="{FF2B5EF4-FFF2-40B4-BE49-F238E27FC236}">
                  <a16:creationId xmlns:a16="http://schemas.microsoft.com/office/drawing/2014/main" id="{1FED88C0-C316-4329-89E0-1EAD08F40E65}"/>
                </a:ext>
              </a:extLst>
            </p:cNvPr>
            <p:cNvGrpSpPr/>
            <p:nvPr userDrawn="1"/>
          </p:nvGrpSpPr>
          <p:grpSpPr>
            <a:xfrm>
              <a:off x="4658245" y="-1976"/>
              <a:ext cx="778558" cy="3969919"/>
              <a:chOff x="-1512239" y="227904"/>
              <a:chExt cx="854140" cy="5275592"/>
            </a:xfrm>
          </p:grpSpPr>
          <p:sp>
            <p:nvSpPr>
              <p:cNvPr id="17" name="Rectangle 5">
                <a:extLst>
                  <a:ext uri="{FF2B5EF4-FFF2-40B4-BE49-F238E27FC236}">
                    <a16:creationId xmlns:a16="http://schemas.microsoft.com/office/drawing/2014/main" id="{B30A39B5-1F07-4AEB-987D-7C6795137D6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-1502733" y="480914"/>
                <a:ext cx="236969" cy="596955"/>
              </a:xfrm>
              <a:prstGeom prst="rect">
                <a:avLst/>
              </a:prstGeom>
              <a:solidFill>
                <a:srgbClr val="0032A0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lIns="91216" tIns="45609" rIns="91216" bIns="45609" anchor="ctr"/>
              <a:lstStyle/>
              <a:p>
                <a:pPr marL="0" marR="0" lvl="0" indent="0" algn="ctr" defTabSz="1250277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800" b="1" i="0" u="none" strike="noStrike" kern="0" cap="none" spc="0" normalizeH="0" baseline="0" noProof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 panose="020B0604020202020204" pitchFamily="34" charset="0"/>
                    <a:cs typeface="Arial" panose="020B0604020202020204" pitchFamily="34" charset="0"/>
                  </a:rPr>
                  <a:t>100%</a:t>
                </a:r>
              </a:p>
              <a:p>
                <a:pPr marL="0" marR="0" lvl="0" indent="0" algn="ctr" defTabSz="1250277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800" b="1" i="0" u="none" strike="noStrike" kern="0" cap="none" spc="0" normalizeH="0" baseline="0" noProof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 panose="020B0604020202020204" pitchFamily="34" charset="0"/>
                    <a:cs typeface="Arial" panose="020B0604020202020204" pitchFamily="34" charset="0"/>
                  </a:rPr>
                  <a:t>0</a:t>
                </a:r>
                <a:endParaRPr kumimoji="0" lang="ru-RU" sz="800" b="1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0" marR="0" lvl="0" indent="0" algn="ctr" defTabSz="1250277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800" b="1" i="0" u="none" strike="noStrike" kern="0" cap="none" spc="0" normalizeH="0" baseline="0" noProof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 panose="020B0604020202020204" pitchFamily="34" charset="0"/>
                    <a:cs typeface="Arial" panose="020B0604020202020204" pitchFamily="34" charset="0"/>
                  </a:rPr>
                  <a:t>50</a:t>
                </a:r>
                <a:endParaRPr kumimoji="0" lang="ru-RU" sz="800" b="1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0" marR="0" lvl="0" indent="0" algn="ctr" defTabSz="1250277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800" b="1" i="0" u="none" strike="noStrike" kern="0" cap="none" spc="0" normalizeH="0" baseline="0" noProof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 panose="020B0604020202020204" pitchFamily="34" charset="0"/>
                    <a:cs typeface="Arial" panose="020B0604020202020204" pitchFamily="34" charset="0"/>
                  </a:rPr>
                  <a:t>160</a:t>
                </a:r>
                <a:endParaRPr kumimoji="0" lang="de-DE" sz="800" b="1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" name="Rectangle 5">
                <a:extLst>
                  <a:ext uri="{FF2B5EF4-FFF2-40B4-BE49-F238E27FC236}">
                    <a16:creationId xmlns:a16="http://schemas.microsoft.com/office/drawing/2014/main" id="{24104F53-FF87-40B2-BC1F-C270C6BEA54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-1253618" y="480914"/>
                <a:ext cx="236969" cy="596955"/>
              </a:xfrm>
              <a:prstGeom prst="rect">
                <a:avLst/>
              </a:prstGeom>
              <a:solidFill>
                <a:srgbClr val="0032A0">
                  <a:alpha val="80000"/>
                </a:srgb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lIns="91216" tIns="45609" rIns="91216" bIns="45609" anchor="ctr"/>
              <a:lstStyle/>
              <a:p>
                <a:pPr marL="0" marR="0" lvl="0" indent="0" algn="ctr" defTabSz="1250277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800" b="1" i="0" u="none" strike="noStrike" kern="0" cap="none" spc="0" normalizeH="0" baseline="0" noProof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 panose="020B0604020202020204" pitchFamily="34" charset="0"/>
                    <a:cs typeface="Arial" panose="020B0604020202020204" pitchFamily="34" charset="0"/>
                  </a:rPr>
                  <a:t>20%</a:t>
                </a:r>
              </a:p>
              <a:p>
                <a:pPr marL="0" marR="0" lvl="0" indent="0" algn="ctr" defTabSz="1250277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800" b="1" i="0" u="none" strike="noStrike" kern="0" cap="none" spc="0" normalizeH="0" baseline="0" noProof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 panose="020B0604020202020204" pitchFamily="34" charset="0"/>
                    <a:cs typeface="Arial" panose="020B0604020202020204" pitchFamily="34" charset="0"/>
                  </a:rPr>
                  <a:t>0</a:t>
                </a:r>
                <a:endParaRPr kumimoji="0" lang="ru-RU" sz="800" b="1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0" marR="0" lvl="0" indent="0" algn="ctr" defTabSz="1250277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800" b="1" i="0" u="none" strike="noStrike" kern="0" cap="none" spc="0" normalizeH="0" baseline="0" noProof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 panose="020B0604020202020204" pitchFamily="34" charset="0"/>
                    <a:cs typeface="Arial" panose="020B0604020202020204" pitchFamily="34" charset="0"/>
                  </a:rPr>
                  <a:t>50</a:t>
                </a:r>
                <a:endParaRPr kumimoji="0" lang="ru-RU" sz="800" b="1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0" marR="0" lvl="0" indent="0" algn="ctr" defTabSz="1250277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800" b="1" i="0" u="none" strike="noStrike" kern="0" cap="none" spc="0" normalizeH="0" baseline="0" noProof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 panose="020B0604020202020204" pitchFamily="34" charset="0"/>
                    <a:cs typeface="Arial" panose="020B0604020202020204" pitchFamily="34" charset="0"/>
                  </a:rPr>
                  <a:t>160</a:t>
                </a:r>
                <a:endParaRPr kumimoji="0" lang="de-DE" sz="800" b="1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" name="Rectangle 5">
                <a:extLst>
                  <a:ext uri="{FF2B5EF4-FFF2-40B4-BE49-F238E27FC236}">
                    <a16:creationId xmlns:a16="http://schemas.microsoft.com/office/drawing/2014/main" id="{23E9F91D-5603-419F-AE65-D8B6C59F6F7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-1004503" y="474866"/>
                <a:ext cx="236969" cy="596955"/>
              </a:xfrm>
              <a:prstGeom prst="rect">
                <a:avLst/>
              </a:prstGeom>
              <a:solidFill>
                <a:srgbClr val="0032A0">
                  <a:alpha val="30000"/>
                </a:srgb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lIns="91216" tIns="45609" rIns="91216" bIns="45609" anchor="ctr"/>
              <a:lstStyle/>
              <a:p>
                <a:pPr marL="0" marR="0" lvl="0" indent="0" algn="ctr" defTabSz="1250277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800" b="1" i="0" u="none" strike="noStrike" kern="0" cap="none" spc="0" normalizeH="0" baseline="0" noProof="0" dirty="0">
                    <a:ln>
                      <a:noFill/>
                    </a:ln>
                    <a:solidFill>
                      <a:srgbClr val="0032A0"/>
                    </a:solidFill>
                    <a:effectLst/>
                    <a:uLnTx/>
                    <a:uFillTx/>
                    <a:latin typeface="Arial" panose="020B0604020202020204" pitchFamily="34" charset="0"/>
                    <a:cs typeface="Arial" panose="020B0604020202020204" pitchFamily="34" charset="0"/>
                  </a:rPr>
                  <a:t>70%</a:t>
                </a:r>
              </a:p>
              <a:p>
                <a:pPr marL="0" marR="0" lvl="0" indent="0" algn="ctr" defTabSz="1250277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800" b="1" i="0" u="none" strike="noStrike" kern="0" cap="none" spc="0" normalizeH="0" baseline="0" noProof="0" dirty="0">
                    <a:ln>
                      <a:noFill/>
                    </a:ln>
                    <a:solidFill>
                      <a:srgbClr val="0032A0"/>
                    </a:solidFill>
                    <a:effectLst/>
                    <a:uLnTx/>
                    <a:uFillTx/>
                    <a:latin typeface="Arial" panose="020B0604020202020204" pitchFamily="34" charset="0"/>
                    <a:cs typeface="Arial" panose="020B0604020202020204" pitchFamily="34" charset="0"/>
                  </a:rPr>
                  <a:t>0</a:t>
                </a:r>
              </a:p>
              <a:p>
                <a:pPr marL="0" marR="0" lvl="0" indent="0" algn="ctr" defTabSz="1250277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800" b="1" i="0" u="none" strike="noStrike" kern="0" cap="none" spc="0" normalizeH="0" baseline="0" noProof="0" dirty="0">
                    <a:ln>
                      <a:noFill/>
                    </a:ln>
                    <a:solidFill>
                      <a:srgbClr val="0032A0"/>
                    </a:solidFill>
                    <a:effectLst/>
                    <a:uLnTx/>
                    <a:uFillTx/>
                    <a:latin typeface="Arial" panose="020B0604020202020204" pitchFamily="34" charset="0"/>
                    <a:cs typeface="Arial" panose="020B0604020202020204" pitchFamily="34" charset="0"/>
                  </a:rPr>
                  <a:t>50</a:t>
                </a:r>
              </a:p>
              <a:p>
                <a:pPr marL="0" marR="0" lvl="0" indent="0" algn="ctr" defTabSz="1250277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800" b="1" i="0" u="none" strike="noStrike" kern="0" cap="none" spc="0" normalizeH="0" baseline="0" noProof="0" dirty="0">
                    <a:ln>
                      <a:noFill/>
                    </a:ln>
                    <a:solidFill>
                      <a:srgbClr val="0032A0"/>
                    </a:solidFill>
                    <a:effectLst/>
                    <a:uLnTx/>
                    <a:uFillTx/>
                    <a:latin typeface="Arial" panose="020B0604020202020204" pitchFamily="34" charset="0"/>
                    <a:cs typeface="Arial" panose="020B0604020202020204" pitchFamily="34" charset="0"/>
                  </a:rPr>
                  <a:t>160</a:t>
                </a:r>
                <a:endParaRPr kumimoji="0" lang="de-DE" sz="800" b="1" i="0" u="none" strike="noStrike" kern="0" cap="none" spc="0" normalizeH="0" baseline="0" noProof="0" dirty="0">
                  <a:ln>
                    <a:noFill/>
                  </a:ln>
                  <a:solidFill>
                    <a:srgbClr val="0032A0"/>
                  </a:solidFill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" name="Text Box 83">
                <a:extLst>
                  <a:ext uri="{FF2B5EF4-FFF2-40B4-BE49-F238E27FC236}">
                    <a16:creationId xmlns:a16="http://schemas.microsoft.com/office/drawing/2014/main" id="{F3808DC1-25E5-4E60-945C-9CCAC1EA4062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-1502734" y="227904"/>
                <a:ext cx="740151" cy="22819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square" lIns="91360" tIns="45680" rIns="91360" bIns="45680" anchor="ctr">
                <a:spAutoFit/>
              </a:bodyPr>
              <a:lstStyle/>
              <a:p>
                <a:pPr marL="0" marR="0" lvl="0" indent="0" algn="ctr" defTabSz="1070073" eaLnBrk="1" fontAlgn="base" latinLnBrk="0" hangingPunct="1">
                  <a:lnSpc>
                    <a:spcPct val="100000"/>
                  </a:lnSpc>
                  <a:spcBef>
                    <a:spcPct val="5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ru-RU" sz="1333" b="1" i="0" u="none" strike="noStrike" kern="0" cap="none" spc="0" normalizeH="0" baseline="-25000" noProof="0" dirty="0" err="1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" panose="020B0604020202020204" pitchFamily="34" charset="0"/>
                    <a:cs typeface="Arial" panose="020B0604020202020204" pitchFamily="34" charset="0"/>
                  </a:rPr>
                  <a:t>Осн</a:t>
                </a:r>
                <a:r>
                  <a:rPr kumimoji="0" lang="ru-RU" sz="1333" b="1" i="0" u="none" strike="noStrike" kern="0" cap="none" spc="0" normalizeH="0" baseline="-2500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" panose="020B0604020202020204" pitchFamily="34" charset="0"/>
                    <a:cs typeface="Arial" panose="020B0604020202020204" pitchFamily="34" charset="0"/>
                  </a:rPr>
                  <a:t>. цвета</a:t>
                </a:r>
              </a:p>
            </p:txBody>
          </p:sp>
          <p:sp>
            <p:nvSpPr>
              <p:cNvPr id="21" name="Rectangle 5">
                <a:extLst>
                  <a:ext uri="{FF2B5EF4-FFF2-40B4-BE49-F238E27FC236}">
                    <a16:creationId xmlns:a16="http://schemas.microsoft.com/office/drawing/2014/main" id="{B30A39B5-1F07-4AEB-987D-7C6795137D6A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auto">
              <a:xfrm>
                <a:off x="-1502734" y="1103459"/>
                <a:ext cx="197474" cy="574082"/>
              </a:xfrm>
              <a:prstGeom prst="rect">
                <a:avLst/>
              </a:prstGeom>
              <a:solidFill>
                <a:srgbClr val="00945D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lIns="91216" tIns="45609" rIns="91216" bIns="45609" anchor="ctr"/>
              <a:lstStyle/>
              <a:p>
                <a:pPr marL="0" marR="0" lvl="0" indent="0" algn="ctr" defTabSz="1250277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800" b="1" i="0" u="none" strike="noStrike" kern="0" cap="none" spc="0" normalizeH="0" baseline="0" noProof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 panose="020B0604020202020204" pitchFamily="34" charset="0"/>
                    <a:cs typeface="Arial" panose="020B0604020202020204" pitchFamily="34" charset="0"/>
                  </a:rPr>
                  <a:t>100%</a:t>
                </a:r>
              </a:p>
              <a:p>
                <a:pPr marL="0" marR="0" lvl="0" indent="0" algn="ctr" defTabSz="1250277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800" b="1" i="0" u="none" strike="noStrike" kern="0" cap="none" spc="0" normalizeH="0" baseline="0" noProof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 panose="020B0604020202020204" pitchFamily="34" charset="0"/>
                    <a:cs typeface="Arial" panose="020B0604020202020204" pitchFamily="34" charset="0"/>
                  </a:rPr>
                  <a:t>0</a:t>
                </a:r>
                <a:endParaRPr kumimoji="0" lang="ru-RU" sz="800" b="1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0" marR="0" lvl="0" indent="0" algn="ctr" defTabSz="1250277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800" b="1" i="0" u="none" strike="noStrike" kern="0" cap="none" spc="0" normalizeH="0" baseline="0" noProof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 panose="020B0604020202020204" pitchFamily="34" charset="0"/>
                    <a:cs typeface="Arial" panose="020B0604020202020204" pitchFamily="34" charset="0"/>
                  </a:rPr>
                  <a:t>148</a:t>
                </a:r>
                <a:endParaRPr kumimoji="0" lang="ru-RU" sz="800" b="1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0" marR="0" lvl="0" indent="0" algn="ctr" defTabSz="1250277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800" b="1" i="0" u="none" strike="noStrike" kern="0" cap="none" spc="0" normalizeH="0" baseline="0" noProof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 panose="020B0604020202020204" pitchFamily="34" charset="0"/>
                    <a:cs typeface="Arial" panose="020B0604020202020204" pitchFamily="34" charset="0"/>
                  </a:rPr>
                  <a:t>93</a:t>
                </a:r>
                <a:endParaRPr kumimoji="0" lang="de-DE" sz="800" b="1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" name="Rectangle 5">
                <a:extLst>
                  <a:ext uri="{FF2B5EF4-FFF2-40B4-BE49-F238E27FC236}">
                    <a16:creationId xmlns:a16="http://schemas.microsoft.com/office/drawing/2014/main" id="{B30A39B5-1F07-4AEB-987D-7C6795137D6A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auto">
              <a:xfrm>
                <a:off x="-1078542" y="1098753"/>
                <a:ext cx="197474" cy="574082"/>
              </a:xfrm>
              <a:prstGeom prst="rect">
                <a:avLst/>
              </a:prstGeom>
              <a:solidFill>
                <a:srgbClr val="C4E2C5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lIns="91216" tIns="45609" rIns="91216" bIns="45609" anchor="ctr"/>
              <a:lstStyle/>
              <a:p>
                <a:pPr marL="0" marR="0" lvl="0" indent="0" algn="ctr" defTabSz="1250277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800" b="1" i="0" u="none" strike="noStrike" kern="0" cap="none" spc="0" normalizeH="0" baseline="0" noProof="0" dirty="0">
                    <a:ln>
                      <a:noFill/>
                    </a:ln>
                    <a:solidFill>
                      <a:srgbClr val="00945D"/>
                    </a:solidFill>
                    <a:effectLst/>
                    <a:uLnTx/>
                    <a:uFillTx/>
                    <a:latin typeface="Arial" panose="020B0604020202020204" pitchFamily="34" charset="0"/>
                    <a:cs typeface="Arial" panose="020B0604020202020204" pitchFamily="34" charset="0"/>
                  </a:rPr>
                  <a:t>100%</a:t>
                </a:r>
              </a:p>
              <a:p>
                <a:pPr marL="0" marR="0" lvl="0" indent="0" algn="ctr" defTabSz="1250277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800" b="1" i="0" u="none" strike="noStrike" kern="0" cap="none" spc="0" normalizeH="0" baseline="0" noProof="0" dirty="0">
                    <a:ln>
                      <a:noFill/>
                    </a:ln>
                    <a:solidFill>
                      <a:srgbClr val="00945D"/>
                    </a:solidFill>
                    <a:effectLst/>
                    <a:uLnTx/>
                    <a:uFillTx/>
                    <a:latin typeface="Arial" panose="020B0604020202020204" pitchFamily="34" charset="0"/>
                    <a:cs typeface="Arial" panose="020B0604020202020204" pitchFamily="34" charset="0"/>
                  </a:rPr>
                  <a:t>196</a:t>
                </a:r>
                <a:endParaRPr kumimoji="0" lang="ru-RU" sz="800" b="1" i="0" u="none" strike="noStrike" kern="0" cap="none" spc="0" normalizeH="0" baseline="0" noProof="0" dirty="0">
                  <a:ln>
                    <a:noFill/>
                  </a:ln>
                  <a:solidFill>
                    <a:srgbClr val="00945D"/>
                  </a:solidFill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0" marR="0" lvl="0" indent="0" algn="ctr" defTabSz="1250277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800" b="1" i="0" u="none" strike="noStrike" kern="0" cap="none" spc="0" normalizeH="0" baseline="0" noProof="0" dirty="0">
                    <a:ln>
                      <a:noFill/>
                    </a:ln>
                    <a:solidFill>
                      <a:srgbClr val="00945D"/>
                    </a:solidFill>
                    <a:effectLst/>
                    <a:uLnTx/>
                    <a:uFillTx/>
                    <a:latin typeface="Arial" panose="020B0604020202020204" pitchFamily="34" charset="0"/>
                    <a:cs typeface="Arial" panose="020B0604020202020204" pitchFamily="34" charset="0"/>
                  </a:rPr>
                  <a:t>226</a:t>
                </a:r>
                <a:endParaRPr kumimoji="0" lang="ru-RU" sz="800" b="1" i="0" u="none" strike="noStrike" kern="0" cap="none" spc="0" normalizeH="0" baseline="0" noProof="0" dirty="0">
                  <a:ln>
                    <a:noFill/>
                  </a:ln>
                  <a:solidFill>
                    <a:srgbClr val="00945D"/>
                  </a:solidFill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0" marR="0" lvl="0" indent="0" algn="ctr" defTabSz="1250277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800" b="1" i="0" u="none" strike="noStrike" kern="0" cap="none" spc="0" normalizeH="0" baseline="0" noProof="0" dirty="0">
                    <a:ln>
                      <a:noFill/>
                    </a:ln>
                    <a:solidFill>
                      <a:srgbClr val="00945D"/>
                    </a:solidFill>
                    <a:effectLst/>
                    <a:uLnTx/>
                    <a:uFillTx/>
                    <a:latin typeface="Arial" panose="020B0604020202020204" pitchFamily="34" charset="0"/>
                    <a:cs typeface="Arial" panose="020B0604020202020204" pitchFamily="34" charset="0"/>
                  </a:rPr>
                  <a:t>197</a:t>
                </a:r>
                <a:endParaRPr kumimoji="0" lang="de-DE" sz="800" b="1" i="0" u="none" strike="noStrike" kern="0" cap="none" spc="0" normalizeH="0" baseline="0" noProof="0" dirty="0">
                  <a:ln>
                    <a:noFill/>
                  </a:ln>
                  <a:solidFill>
                    <a:srgbClr val="00945D"/>
                  </a:solidFill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" name="Rectangle 5">
                <a:extLst>
                  <a:ext uri="{FF2B5EF4-FFF2-40B4-BE49-F238E27FC236}">
                    <a16:creationId xmlns:a16="http://schemas.microsoft.com/office/drawing/2014/main" id="{B30A39B5-1F07-4AEB-987D-7C6795137D6A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auto">
              <a:xfrm>
                <a:off x="-1512236" y="1947437"/>
                <a:ext cx="200473" cy="574082"/>
              </a:xfrm>
              <a:prstGeom prst="rect">
                <a:avLst/>
              </a:prstGeom>
              <a:solidFill>
                <a:srgbClr val="D45337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lIns="91216" tIns="45609" rIns="91216" bIns="45609" anchor="ctr"/>
              <a:lstStyle/>
              <a:p>
                <a:pPr marL="0" marR="0" lvl="0" indent="0" algn="ctr" defTabSz="1250277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800" b="1" i="0" u="none" strike="noStrike" kern="0" cap="none" spc="0" normalizeH="0" baseline="0" noProof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 panose="020B0604020202020204" pitchFamily="34" charset="0"/>
                    <a:cs typeface="Arial" panose="020B0604020202020204" pitchFamily="34" charset="0"/>
                  </a:rPr>
                  <a:t>100%</a:t>
                </a:r>
              </a:p>
              <a:p>
                <a:pPr marL="0" marR="0" lvl="0" indent="0" algn="ctr" defTabSz="1250277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800" b="1" i="0" u="none" strike="noStrike" kern="0" cap="none" spc="0" normalizeH="0" baseline="0" noProof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 panose="020B0604020202020204" pitchFamily="34" charset="0"/>
                    <a:cs typeface="Arial" panose="020B0604020202020204" pitchFamily="34" charset="0"/>
                  </a:rPr>
                  <a:t>212</a:t>
                </a:r>
                <a:endParaRPr kumimoji="0" lang="ru-RU" sz="800" b="1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0" marR="0" lvl="0" indent="0" algn="ctr" defTabSz="1250277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800" b="1" i="0" u="none" strike="noStrike" kern="0" cap="none" spc="0" normalizeH="0" baseline="0" noProof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 panose="020B0604020202020204" pitchFamily="34" charset="0"/>
                    <a:cs typeface="Arial" panose="020B0604020202020204" pitchFamily="34" charset="0"/>
                  </a:rPr>
                  <a:t>83</a:t>
                </a:r>
              </a:p>
              <a:p>
                <a:pPr marL="0" marR="0" lvl="0" indent="0" algn="ctr" defTabSz="1250277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800" b="1" i="0" u="none" strike="noStrike" kern="0" cap="none" spc="0" normalizeH="0" baseline="0" noProof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 panose="020B0604020202020204" pitchFamily="34" charset="0"/>
                    <a:cs typeface="Arial" panose="020B0604020202020204" pitchFamily="34" charset="0"/>
                  </a:rPr>
                  <a:t>55</a:t>
                </a:r>
                <a:endParaRPr kumimoji="0" lang="de-DE" sz="800" b="1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" name="Rectangle 5">
                <a:extLst>
                  <a:ext uri="{FF2B5EF4-FFF2-40B4-BE49-F238E27FC236}">
                    <a16:creationId xmlns:a16="http://schemas.microsoft.com/office/drawing/2014/main" id="{B30A39B5-1F07-4AEB-987D-7C6795137D6A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auto">
              <a:xfrm>
                <a:off x="-1297623" y="1103496"/>
                <a:ext cx="197474" cy="574082"/>
              </a:xfrm>
              <a:prstGeom prst="rect">
                <a:avLst/>
              </a:prstGeom>
              <a:solidFill>
                <a:srgbClr val="00945D">
                  <a:alpha val="80000"/>
                </a:srgb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lIns="91216" tIns="45609" rIns="91216" bIns="45609" anchor="ctr"/>
              <a:lstStyle/>
              <a:p>
                <a:pPr marL="0" marR="0" lvl="0" indent="0" algn="ctr" defTabSz="1250277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800" b="1" i="0" u="none" strike="noStrike" kern="0" cap="none" spc="0" normalizeH="0" baseline="0" noProof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 panose="020B0604020202020204" pitchFamily="34" charset="0"/>
                    <a:cs typeface="Arial" panose="020B0604020202020204" pitchFamily="34" charset="0"/>
                  </a:rPr>
                  <a:t>20%</a:t>
                </a:r>
              </a:p>
              <a:p>
                <a:pPr marL="0" marR="0" lvl="0" indent="0" algn="ctr" defTabSz="1250277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800" b="1" i="0" u="none" strike="noStrike" kern="0" cap="none" spc="0" normalizeH="0" baseline="0" noProof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 panose="020B0604020202020204" pitchFamily="34" charset="0"/>
                    <a:cs typeface="Arial" panose="020B0604020202020204" pitchFamily="34" charset="0"/>
                  </a:rPr>
                  <a:t>0</a:t>
                </a:r>
                <a:endParaRPr kumimoji="0" lang="ru-RU" sz="800" b="1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0" marR="0" lvl="0" indent="0" algn="ctr" defTabSz="1250277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800" b="1" i="0" u="none" strike="noStrike" kern="0" cap="none" spc="0" normalizeH="0" baseline="0" noProof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 panose="020B0604020202020204" pitchFamily="34" charset="0"/>
                    <a:cs typeface="Arial" panose="020B0604020202020204" pitchFamily="34" charset="0"/>
                  </a:rPr>
                  <a:t>148</a:t>
                </a:r>
                <a:endParaRPr kumimoji="0" lang="ru-RU" sz="800" b="1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0" marR="0" lvl="0" indent="0" algn="ctr" defTabSz="1250277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800" b="1" i="0" u="none" strike="noStrike" kern="0" cap="none" spc="0" normalizeH="0" baseline="0" noProof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 panose="020B0604020202020204" pitchFamily="34" charset="0"/>
                    <a:cs typeface="Arial" panose="020B0604020202020204" pitchFamily="34" charset="0"/>
                  </a:rPr>
                  <a:t>93</a:t>
                </a:r>
                <a:endParaRPr kumimoji="0" lang="de-DE" sz="800" b="1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" name="Rectangle 5">
                <a:extLst>
                  <a:ext uri="{FF2B5EF4-FFF2-40B4-BE49-F238E27FC236}">
                    <a16:creationId xmlns:a16="http://schemas.microsoft.com/office/drawing/2014/main" id="{B30A39B5-1F07-4AEB-987D-7C6795137D6A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auto">
              <a:xfrm>
                <a:off x="-855573" y="1091615"/>
                <a:ext cx="197474" cy="574082"/>
              </a:xfrm>
              <a:prstGeom prst="rect">
                <a:avLst/>
              </a:prstGeom>
              <a:solidFill>
                <a:srgbClr val="C4E2C5">
                  <a:alpha val="80000"/>
                </a:srgb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lIns="91216" tIns="45609" rIns="91216" bIns="45609" anchor="ctr"/>
              <a:lstStyle/>
              <a:p>
                <a:pPr marL="0" marR="0" lvl="0" indent="0" algn="ctr" defTabSz="1250277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800" b="1" i="0" u="none" strike="noStrike" kern="0" cap="none" spc="0" normalizeH="0" baseline="0" noProof="0" dirty="0">
                    <a:ln>
                      <a:noFill/>
                    </a:ln>
                    <a:solidFill>
                      <a:srgbClr val="00945D"/>
                    </a:solidFill>
                    <a:effectLst/>
                    <a:uLnTx/>
                    <a:uFillTx/>
                    <a:latin typeface="Arial" panose="020B0604020202020204" pitchFamily="34" charset="0"/>
                    <a:cs typeface="Arial" panose="020B0604020202020204" pitchFamily="34" charset="0"/>
                  </a:rPr>
                  <a:t>20%</a:t>
                </a:r>
              </a:p>
              <a:p>
                <a:pPr marL="0" marR="0" lvl="0" indent="0" algn="ctr" defTabSz="1250277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800" b="1" i="0" u="none" strike="noStrike" kern="0" cap="none" spc="0" normalizeH="0" baseline="0" noProof="0" dirty="0">
                    <a:ln>
                      <a:noFill/>
                    </a:ln>
                    <a:solidFill>
                      <a:srgbClr val="00945D"/>
                    </a:solidFill>
                    <a:effectLst/>
                    <a:uLnTx/>
                    <a:uFillTx/>
                    <a:latin typeface="Arial" panose="020B0604020202020204" pitchFamily="34" charset="0"/>
                    <a:cs typeface="Arial" panose="020B0604020202020204" pitchFamily="34" charset="0"/>
                  </a:rPr>
                  <a:t>196</a:t>
                </a:r>
                <a:endParaRPr kumimoji="0" lang="ru-RU" sz="800" b="1" i="0" u="none" strike="noStrike" kern="0" cap="none" spc="0" normalizeH="0" baseline="0" noProof="0" dirty="0">
                  <a:ln>
                    <a:noFill/>
                  </a:ln>
                  <a:solidFill>
                    <a:srgbClr val="00945D"/>
                  </a:solidFill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0" marR="0" lvl="0" indent="0" algn="ctr" defTabSz="1250277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800" b="1" i="0" u="none" strike="noStrike" kern="0" cap="none" spc="0" normalizeH="0" baseline="0" noProof="0" dirty="0">
                    <a:ln>
                      <a:noFill/>
                    </a:ln>
                    <a:solidFill>
                      <a:srgbClr val="00945D"/>
                    </a:solidFill>
                    <a:effectLst/>
                    <a:uLnTx/>
                    <a:uFillTx/>
                    <a:latin typeface="Arial" panose="020B0604020202020204" pitchFamily="34" charset="0"/>
                    <a:cs typeface="Arial" panose="020B0604020202020204" pitchFamily="34" charset="0"/>
                  </a:rPr>
                  <a:t>226</a:t>
                </a:r>
                <a:endParaRPr kumimoji="0" lang="ru-RU" sz="800" b="1" i="0" u="none" strike="noStrike" kern="0" cap="none" spc="0" normalizeH="0" baseline="0" noProof="0" dirty="0">
                  <a:ln>
                    <a:noFill/>
                  </a:ln>
                  <a:solidFill>
                    <a:srgbClr val="00945D"/>
                  </a:solidFill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0" marR="0" lvl="0" indent="0" algn="ctr" defTabSz="1250277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800" b="1" i="0" u="none" strike="noStrike" kern="0" cap="none" spc="0" normalizeH="0" baseline="0" noProof="0" dirty="0">
                    <a:ln>
                      <a:noFill/>
                    </a:ln>
                    <a:solidFill>
                      <a:srgbClr val="00945D"/>
                    </a:solidFill>
                    <a:effectLst/>
                    <a:uLnTx/>
                    <a:uFillTx/>
                    <a:latin typeface="Arial" panose="020B0604020202020204" pitchFamily="34" charset="0"/>
                    <a:cs typeface="Arial" panose="020B0604020202020204" pitchFamily="34" charset="0"/>
                  </a:rPr>
                  <a:t>197</a:t>
                </a:r>
                <a:endParaRPr kumimoji="0" lang="de-DE" sz="800" b="1" i="0" u="none" strike="noStrike" kern="0" cap="none" spc="0" normalizeH="0" baseline="0" noProof="0" dirty="0">
                  <a:ln>
                    <a:noFill/>
                  </a:ln>
                  <a:solidFill>
                    <a:srgbClr val="00945D"/>
                  </a:solidFill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" name="Rectangle 5">
                <a:extLst>
                  <a:ext uri="{FF2B5EF4-FFF2-40B4-BE49-F238E27FC236}">
                    <a16:creationId xmlns:a16="http://schemas.microsoft.com/office/drawing/2014/main" id="{B30A39B5-1F07-4AEB-987D-7C6795137D6A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auto">
              <a:xfrm>
                <a:off x="-1285175" y="1947437"/>
                <a:ext cx="200473" cy="574082"/>
              </a:xfrm>
              <a:prstGeom prst="rect">
                <a:avLst/>
              </a:prstGeom>
              <a:solidFill>
                <a:srgbClr val="D45337">
                  <a:alpha val="80000"/>
                </a:srgb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lIns="91216" tIns="45609" rIns="91216" bIns="45609" anchor="ctr"/>
              <a:lstStyle/>
              <a:p>
                <a:pPr marL="0" marR="0" lvl="0" indent="0" algn="ctr" defTabSz="1250277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800" b="1" i="0" u="none" strike="noStrike" kern="0" cap="none" spc="0" normalizeH="0" baseline="0" noProof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 panose="020B0604020202020204" pitchFamily="34" charset="0"/>
                    <a:cs typeface="Arial" panose="020B0604020202020204" pitchFamily="34" charset="0"/>
                  </a:rPr>
                  <a:t>20%</a:t>
                </a:r>
              </a:p>
              <a:p>
                <a:pPr marL="0" marR="0" lvl="0" indent="0" algn="ctr" defTabSz="1250277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800" b="1" i="0" u="none" strike="noStrike" kern="0" cap="none" spc="0" normalizeH="0" baseline="0" noProof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 panose="020B0604020202020204" pitchFamily="34" charset="0"/>
                    <a:cs typeface="Arial" panose="020B0604020202020204" pitchFamily="34" charset="0"/>
                  </a:rPr>
                  <a:t>212</a:t>
                </a:r>
                <a:endParaRPr kumimoji="0" lang="ru-RU" sz="800" b="1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0" marR="0" lvl="0" indent="0" algn="ctr" defTabSz="1250277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800" b="1" i="0" u="none" strike="noStrike" kern="0" cap="none" spc="0" normalizeH="0" baseline="0" noProof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 panose="020B0604020202020204" pitchFamily="34" charset="0"/>
                    <a:cs typeface="Arial" panose="020B0604020202020204" pitchFamily="34" charset="0"/>
                  </a:rPr>
                  <a:t>83</a:t>
                </a:r>
              </a:p>
              <a:p>
                <a:pPr marL="0" marR="0" lvl="0" indent="0" algn="ctr" defTabSz="1250277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800" b="1" i="0" u="none" strike="noStrike" kern="0" cap="none" spc="0" normalizeH="0" baseline="0" noProof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 panose="020B0604020202020204" pitchFamily="34" charset="0"/>
                    <a:cs typeface="Arial" panose="020B0604020202020204" pitchFamily="34" charset="0"/>
                  </a:rPr>
                  <a:t>55</a:t>
                </a:r>
                <a:endParaRPr kumimoji="0" lang="de-DE" sz="800" b="1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" name="Rectangle 5">
                <a:extLst>
                  <a:ext uri="{FF2B5EF4-FFF2-40B4-BE49-F238E27FC236}">
                    <a16:creationId xmlns:a16="http://schemas.microsoft.com/office/drawing/2014/main" id="{B30A39B5-1F07-4AEB-987D-7C6795137D6A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auto">
              <a:xfrm>
                <a:off x="-1062917" y="1934393"/>
                <a:ext cx="200473" cy="574082"/>
              </a:xfrm>
              <a:prstGeom prst="rect">
                <a:avLst/>
              </a:prstGeom>
              <a:solidFill>
                <a:srgbClr val="D45337">
                  <a:alpha val="30000"/>
                </a:srgb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lIns="91216" tIns="45609" rIns="91216" bIns="45609" anchor="ctr"/>
              <a:lstStyle/>
              <a:p>
                <a:pPr marL="0" marR="0" lvl="0" indent="0" algn="ctr" defTabSz="1250277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800" b="1" i="0" u="none" strike="noStrike" kern="0" cap="none" spc="0" normalizeH="0" baseline="0" noProof="0" dirty="0">
                    <a:ln>
                      <a:noFill/>
                    </a:ln>
                    <a:solidFill>
                      <a:srgbClr val="D45337"/>
                    </a:solidFill>
                    <a:effectLst/>
                    <a:uLnTx/>
                    <a:uFillTx/>
                    <a:latin typeface="Arial" panose="020B0604020202020204" pitchFamily="34" charset="0"/>
                    <a:cs typeface="Arial" panose="020B0604020202020204" pitchFamily="34" charset="0"/>
                  </a:rPr>
                  <a:t>70%</a:t>
                </a:r>
              </a:p>
              <a:p>
                <a:pPr marL="0" marR="0" lvl="0" indent="0" algn="ctr" defTabSz="1250277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800" b="1" i="0" u="none" strike="noStrike" kern="0" cap="none" spc="0" normalizeH="0" baseline="0" noProof="0" dirty="0">
                    <a:ln>
                      <a:noFill/>
                    </a:ln>
                    <a:solidFill>
                      <a:srgbClr val="D45337"/>
                    </a:solidFill>
                    <a:effectLst/>
                    <a:uLnTx/>
                    <a:uFillTx/>
                    <a:latin typeface="Arial" panose="020B0604020202020204" pitchFamily="34" charset="0"/>
                    <a:cs typeface="Arial" panose="020B0604020202020204" pitchFamily="34" charset="0"/>
                  </a:rPr>
                  <a:t>212</a:t>
                </a:r>
                <a:endParaRPr kumimoji="0" lang="ru-RU" sz="800" b="1" i="0" u="none" strike="noStrike" kern="0" cap="none" spc="0" normalizeH="0" baseline="0" noProof="0" dirty="0">
                  <a:ln>
                    <a:noFill/>
                  </a:ln>
                  <a:solidFill>
                    <a:srgbClr val="D45337"/>
                  </a:solidFill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0" marR="0" lvl="0" indent="0" algn="ctr" defTabSz="1250277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800" b="1" i="0" u="none" strike="noStrike" kern="0" cap="none" spc="0" normalizeH="0" baseline="0" noProof="0" dirty="0">
                    <a:ln>
                      <a:noFill/>
                    </a:ln>
                    <a:solidFill>
                      <a:srgbClr val="D45337"/>
                    </a:solidFill>
                    <a:effectLst/>
                    <a:uLnTx/>
                    <a:uFillTx/>
                    <a:latin typeface="Arial" panose="020B0604020202020204" pitchFamily="34" charset="0"/>
                    <a:cs typeface="Arial" panose="020B0604020202020204" pitchFamily="34" charset="0"/>
                  </a:rPr>
                  <a:t>83</a:t>
                </a:r>
              </a:p>
              <a:p>
                <a:pPr marL="0" marR="0" lvl="0" indent="0" algn="ctr" defTabSz="1250277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800" b="1" i="0" u="none" strike="noStrike" kern="0" cap="none" spc="0" normalizeH="0" baseline="0" noProof="0" dirty="0">
                    <a:ln>
                      <a:noFill/>
                    </a:ln>
                    <a:solidFill>
                      <a:srgbClr val="D45337"/>
                    </a:solidFill>
                    <a:effectLst/>
                    <a:uLnTx/>
                    <a:uFillTx/>
                    <a:latin typeface="Arial" panose="020B0604020202020204" pitchFamily="34" charset="0"/>
                    <a:cs typeface="Arial" panose="020B0604020202020204" pitchFamily="34" charset="0"/>
                  </a:rPr>
                  <a:t>55</a:t>
                </a:r>
                <a:endParaRPr kumimoji="0" lang="de-DE" sz="800" b="1" i="0" u="none" strike="noStrike" kern="0" cap="none" spc="0" normalizeH="0" baseline="0" noProof="0" dirty="0">
                  <a:ln>
                    <a:noFill/>
                  </a:ln>
                  <a:solidFill>
                    <a:srgbClr val="D45337"/>
                  </a:solidFill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" name="Rectangle 5">
                <a:extLst>
                  <a:ext uri="{FF2B5EF4-FFF2-40B4-BE49-F238E27FC236}">
                    <a16:creationId xmlns:a16="http://schemas.microsoft.com/office/drawing/2014/main" id="{B30A39B5-1F07-4AEB-987D-7C6795137D6A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auto">
              <a:xfrm>
                <a:off x="-1512239" y="2531469"/>
                <a:ext cx="200473" cy="574082"/>
              </a:xfrm>
              <a:prstGeom prst="rect">
                <a:avLst/>
              </a:prstGeom>
              <a:solidFill>
                <a:srgbClr val="938779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lIns="91216" tIns="45609" rIns="91216" bIns="45609" anchor="ctr"/>
              <a:lstStyle/>
              <a:p>
                <a:pPr marL="0" marR="0" lvl="0" indent="0" algn="ctr" defTabSz="1250277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800" b="1" i="0" u="none" strike="noStrike" kern="0" cap="none" spc="0" normalizeH="0" baseline="0" noProof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 panose="020B0604020202020204" pitchFamily="34" charset="0"/>
                    <a:cs typeface="Arial" panose="020B0604020202020204" pitchFamily="34" charset="0"/>
                  </a:rPr>
                  <a:t>100%</a:t>
                </a:r>
              </a:p>
              <a:p>
                <a:pPr marL="0" marR="0" lvl="0" indent="0" algn="ctr" defTabSz="1250277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800" b="1" i="0" u="none" strike="noStrike" kern="0" cap="none" spc="0" normalizeH="0" baseline="0" noProof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 panose="020B0604020202020204" pitchFamily="34" charset="0"/>
                    <a:cs typeface="Arial" panose="020B0604020202020204" pitchFamily="34" charset="0"/>
                  </a:rPr>
                  <a:t>147</a:t>
                </a:r>
                <a:endParaRPr kumimoji="0" lang="ru-RU" sz="800" b="1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0" marR="0" lvl="0" indent="0" algn="ctr" defTabSz="1250277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800" b="1" i="0" u="none" strike="noStrike" kern="0" cap="none" spc="0" normalizeH="0" baseline="0" noProof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 panose="020B0604020202020204" pitchFamily="34" charset="0"/>
                    <a:cs typeface="Arial" panose="020B0604020202020204" pitchFamily="34" charset="0"/>
                  </a:rPr>
                  <a:t>135</a:t>
                </a:r>
              </a:p>
              <a:p>
                <a:pPr marL="0" marR="0" lvl="0" indent="0" algn="ctr" defTabSz="1250277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800" b="1" i="0" u="none" strike="noStrike" kern="0" cap="none" spc="0" normalizeH="0" baseline="0" noProof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 panose="020B0604020202020204" pitchFamily="34" charset="0"/>
                    <a:cs typeface="Arial" panose="020B0604020202020204" pitchFamily="34" charset="0"/>
                  </a:rPr>
                  <a:t>121</a:t>
                </a:r>
                <a:endParaRPr kumimoji="0" lang="de-DE" sz="800" b="1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" name="Rectangle 5">
                <a:extLst>
                  <a:ext uri="{FF2B5EF4-FFF2-40B4-BE49-F238E27FC236}">
                    <a16:creationId xmlns:a16="http://schemas.microsoft.com/office/drawing/2014/main" id="{B30A39B5-1F07-4AEB-987D-7C6795137D6A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auto">
              <a:xfrm>
                <a:off x="-1511097" y="3123144"/>
                <a:ext cx="200473" cy="574082"/>
              </a:xfrm>
              <a:prstGeom prst="rect">
                <a:avLst/>
              </a:prstGeom>
              <a:solidFill>
                <a:srgbClr val="BC7AAA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lIns="91216" tIns="45609" rIns="91216" bIns="45609" anchor="ctr"/>
              <a:lstStyle/>
              <a:p>
                <a:pPr marL="0" marR="0" lvl="0" indent="0" algn="ctr" defTabSz="1250277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800" b="1" i="0" u="none" strike="noStrike" kern="0" cap="none" spc="0" normalizeH="0" baseline="0" noProof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 panose="020B0604020202020204" pitchFamily="34" charset="0"/>
                    <a:cs typeface="Arial" panose="020B0604020202020204" pitchFamily="34" charset="0"/>
                  </a:rPr>
                  <a:t>100%</a:t>
                </a:r>
              </a:p>
              <a:p>
                <a:pPr marL="0" marR="0" lvl="0" indent="0" algn="ctr" defTabSz="1250277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800" b="1" i="0" u="none" strike="noStrike" kern="0" cap="none" spc="0" normalizeH="0" baseline="0" noProof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 panose="020B0604020202020204" pitchFamily="34" charset="0"/>
                    <a:cs typeface="Arial" panose="020B0604020202020204" pitchFamily="34" charset="0"/>
                  </a:rPr>
                  <a:t>188</a:t>
                </a:r>
                <a:endParaRPr kumimoji="0" lang="ru-RU" sz="800" b="1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0" marR="0" lvl="0" indent="0" algn="ctr" defTabSz="1250277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800" b="1" i="0" u="none" strike="noStrike" kern="0" cap="none" spc="0" normalizeH="0" baseline="0" noProof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 panose="020B0604020202020204" pitchFamily="34" charset="0"/>
                    <a:cs typeface="Arial" panose="020B0604020202020204" pitchFamily="34" charset="0"/>
                  </a:rPr>
                  <a:t>122</a:t>
                </a:r>
              </a:p>
              <a:p>
                <a:pPr marL="0" marR="0" lvl="0" indent="0" algn="ctr" defTabSz="1250277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800" b="1" i="0" u="none" strike="noStrike" kern="0" cap="none" spc="0" normalizeH="0" baseline="0" noProof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 panose="020B0604020202020204" pitchFamily="34" charset="0"/>
                    <a:cs typeface="Arial" panose="020B0604020202020204" pitchFamily="34" charset="0"/>
                  </a:rPr>
                  <a:t>170</a:t>
                </a:r>
                <a:endParaRPr kumimoji="0" lang="de-DE" sz="800" b="1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" name="Rectangle 5">
                <a:extLst>
                  <a:ext uri="{FF2B5EF4-FFF2-40B4-BE49-F238E27FC236}">
                    <a16:creationId xmlns:a16="http://schemas.microsoft.com/office/drawing/2014/main" id="{B30A39B5-1F07-4AEB-987D-7C6795137D6A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auto">
              <a:xfrm>
                <a:off x="-1278042" y="2535326"/>
                <a:ext cx="200473" cy="574082"/>
              </a:xfrm>
              <a:prstGeom prst="rect">
                <a:avLst/>
              </a:prstGeom>
              <a:solidFill>
                <a:srgbClr val="938779">
                  <a:alpha val="80000"/>
                </a:srgb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lIns="91216" tIns="45609" rIns="91216" bIns="45609" anchor="ctr"/>
              <a:lstStyle/>
              <a:p>
                <a:pPr marL="0" marR="0" lvl="0" indent="0" algn="ctr" defTabSz="1250277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800" b="1" i="0" u="none" strike="noStrike" kern="0" cap="none" spc="0" normalizeH="0" baseline="0" noProof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 panose="020B0604020202020204" pitchFamily="34" charset="0"/>
                    <a:cs typeface="Arial" panose="020B0604020202020204" pitchFamily="34" charset="0"/>
                  </a:rPr>
                  <a:t>20%</a:t>
                </a:r>
              </a:p>
              <a:p>
                <a:pPr marL="0" marR="0" lvl="0" indent="0" algn="ctr" defTabSz="1250277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800" b="1" i="0" u="none" strike="noStrike" kern="0" cap="none" spc="0" normalizeH="0" baseline="0" noProof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 panose="020B0604020202020204" pitchFamily="34" charset="0"/>
                    <a:cs typeface="Arial" panose="020B0604020202020204" pitchFamily="34" charset="0"/>
                  </a:rPr>
                  <a:t>147</a:t>
                </a:r>
                <a:endParaRPr kumimoji="0" lang="ru-RU" sz="800" b="1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0" marR="0" lvl="0" indent="0" algn="ctr" defTabSz="1250277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800" b="1" i="0" u="none" strike="noStrike" kern="0" cap="none" spc="0" normalizeH="0" baseline="0" noProof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 panose="020B0604020202020204" pitchFamily="34" charset="0"/>
                    <a:cs typeface="Arial" panose="020B0604020202020204" pitchFamily="34" charset="0"/>
                  </a:rPr>
                  <a:t>135</a:t>
                </a:r>
              </a:p>
              <a:p>
                <a:pPr marL="0" marR="0" lvl="0" indent="0" algn="ctr" defTabSz="1250277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800" b="1" i="0" u="none" strike="noStrike" kern="0" cap="none" spc="0" normalizeH="0" baseline="0" noProof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 panose="020B0604020202020204" pitchFamily="34" charset="0"/>
                    <a:cs typeface="Arial" panose="020B0604020202020204" pitchFamily="34" charset="0"/>
                  </a:rPr>
                  <a:t>121</a:t>
                </a:r>
                <a:endParaRPr kumimoji="0" lang="de-DE" sz="800" b="1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" name="Rectangle 5">
                <a:extLst>
                  <a:ext uri="{FF2B5EF4-FFF2-40B4-BE49-F238E27FC236}">
                    <a16:creationId xmlns:a16="http://schemas.microsoft.com/office/drawing/2014/main" id="{B30A39B5-1F07-4AEB-987D-7C6795137D6A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auto">
              <a:xfrm>
                <a:off x="-1053160" y="2531469"/>
                <a:ext cx="200473" cy="574082"/>
              </a:xfrm>
              <a:prstGeom prst="rect">
                <a:avLst/>
              </a:prstGeom>
              <a:solidFill>
                <a:srgbClr val="938779">
                  <a:alpha val="30000"/>
                </a:srgb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lIns="91216" tIns="45609" rIns="91216" bIns="45609" anchor="ctr"/>
              <a:lstStyle/>
              <a:p>
                <a:pPr marL="0" marR="0" lvl="0" indent="0" algn="ctr" defTabSz="1250277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800" b="1" i="0" u="none" strike="noStrike" kern="0" cap="none" spc="0" normalizeH="0" baseline="0" noProof="0" dirty="0">
                    <a:ln>
                      <a:noFill/>
                    </a:ln>
                    <a:solidFill>
                      <a:srgbClr val="938779"/>
                    </a:solidFill>
                    <a:effectLst/>
                    <a:uLnTx/>
                    <a:uFillTx/>
                    <a:latin typeface="Arial" panose="020B0604020202020204" pitchFamily="34" charset="0"/>
                    <a:cs typeface="Arial" panose="020B0604020202020204" pitchFamily="34" charset="0"/>
                  </a:rPr>
                  <a:t>70%</a:t>
                </a:r>
              </a:p>
              <a:p>
                <a:pPr marL="0" marR="0" lvl="0" indent="0" algn="ctr" defTabSz="1250277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800" b="1" i="0" u="none" strike="noStrike" kern="0" cap="none" spc="0" normalizeH="0" baseline="0" noProof="0" dirty="0">
                    <a:ln>
                      <a:noFill/>
                    </a:ln>
                    <a:solidFill>
                      <a:srgbClr val="938779"/>
                    </a:solidFill>
                    <a:effectLst/>
                    <a:uLnTx/>
                    <a:uFillTx/>
                    <a:latin typeface="Arial" panose="020B0604020202020204" pitchFamily="34" charset="0"/>
                    <a:cs typeface="Arial" panose="020B0604020202020204" pitchFamily="34" charset="0"/>
                  </a:rPr>
                  <a:t>147</a:t>
                </a:r>
                <a:endParaRPr kumimoji="0" lang="ru-RU" sz="800" b="1" i="0" u="none" strike="noStrike" kern="0" cap="none" spc="0" normalizeH="0" baseline="0" noProof="0" dirty="0">
                  <a:ln>
                    <a:noFill/>
                  </a:ln>
                  <a:solidFill>
                    <a:srgbClr val="938779"/>
                  </a:solidFill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0" marR="0" lvl="0" indent="0" algn="ctr" defTabSz="1250277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800" b="1" i="0" u="none" strike="noStrike" kern="0" cap="none" spc="0" normalizeH="0" baseline="0" noProof="0" dirty="0">
                    <a:ln>
                      <a:noFill/>
                    </a:ln>
                    <a:solidFill>
                      <a:srgbClr val="938779"/>
                    </a:solidFill>
                    <a:effectLst/>
                    <a:uLnTx/>
                    <a:uFillTx/>
                    <a:latin typeface="Arial" panose="020B0604020202020204" pitchFamily="34" charset="0"/>
                    <a:cs typeface="Arial" panose="020B0604020202020204" pitchFamily="34" charset="0"/>
                  </a:rPr>
                  <a:t>135</a:t>
                </a:r>
              </a:p>
              <a:p>
                <a:pPr marL="0" marR="0" lvl="0" indent="0" algn="ctr" defTabSz="1250277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800" b="1" i="0" u="none" strike="noStrike" kern="0" cap="none" spc="0" normalizeH="0" baseline="0" noProof="0" dirty="0">
                    <a:ln>
                      <a:noFill/>
                    </a:ln>
                    <a:solidFill>
                      <a:srgbClr val="938779"/>
                    </a:solidFill>
                    <a:effectLst/>
                    <a:uLnTx/>
                    <a:uFillTx/>
                    <a:latin typeface="Arial" panose="020B0604020202020204" pitchFamily="34" charset="0"/>
                    <a:cs typeface="Arial" panose="020B0604020202020204" pitchFamily="34" charset="0"/>
                  </a:rPr>
                  <a:t>121</a:t>
                </a:r>
                <a:endParaRPr kumimoji="0" lang="de-DE" sz="800" b="1" i="0" u="none" strike="noStrike" kern="0" cap="none" spc="0" normalizeH="0" baseline="0" noProof="0" dirty="0">
                  <a:ln>
                    <a:noFill/>
                  </a:ln>
                  <a:solidFill>
                    <a:srgbClr val="938779"/>
                  </a:solidFill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" name="Rectangle 5">
                <a:extLst>
                  <a:ext uri="{FF2B5EF4-FFF2-40B4-BE49-F238E27FC236}">
                    <a16:creationId xmlns:a16="http://schemas.microsoft.com/office/drawing/2014/main" id="{B30A39B5-1F07-4AEB-987D-7C6795137D6A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auto">
              <a:xfrm>
                <a:off x="-1270683" y="3123278"/>
                <a:ext cx="200473" cy="574082"/>
              </a:xfrm>
              <a:prstGeom prst="rect">
                <a:avLst/>
              </a:prstGeom>
              <a:solidFill>
                <a:srgbClr val="BC7AAA">
                  <a:alpha val="80000"/>
                </a:srgb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lIns="91216" tIns="45609" rIns="91216" bIns="45609" anchor="ctr"/>
              <a:lstStyle/>
              <a:p>
                <a:pPr marL="0" marR="0" lvl="0" indent="0" algn="ctr" defTabSz="1250277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800" b="1" i="0" u="none" strike="noStrike" kern="0" cap="none" spc="0" normalizeH="0" baseline="0" noProof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 panose="020B0604020202020204" pitchFamily="34" charset="0"/>
                    <a:cs typeface="Arial" panose="020B0604020202020204" pitchFamily="34" charset="0"/>
                  </a:rPr>
                  <a:t>20%</a:t>
                </a:r>
              </a:p>
              <a:p>
                <a:pPr marL="0" marR="0" lvl="0" indent="0" algn="ctr" defTabSz="1250277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800" b="1" i="0" u="none" strike="noStrike" kern="0" cap="none" spc="0" normalizeH="0" baseline="0" noProof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 panose="020B0604020202020204" pitchFamily="34" charset="0"/>
                    <a:cs typeface="Arial" panose="020B0604020202020204" pitchFamily="34" charset="0"/>
                  </a:rPr>
                  <a:t>188</a:t>
                </a:r>
                <a:endParaRPr kumimoji="0" lang="ru-RU" sz="800" b="1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0" marR="0" lvl="0" indent="0" algn="ctr" defTabSz="1250277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800" b="1" i="0" u="none" strike="noStrike" kern="0" cap="none" spc="0" normalizeH="0" baseline="0" noProof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 panose="020B0604020202020204" pitchFamily="34" charset="0"/>
                    <a:cs typeface="Arial" panose="020B0604020202020204" pitchFamily="34" charset="0"/>
                  </a:rPr>
                  <a:t>122</a:t>
                </a:r>
              </a:p>
              <a:p>
                <a:pPr marL="0" marR="0" lvl="0" indent="0" algn="ctr" defTabSz="1250277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800" b="1" i="0" u="none" strike="noStrike" kern="0" cap="none" spc="0" normalizeH="0" baseline="0" noProof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 panose="020B0604020202020204" pitchFamily="34" charset="0"/>
                    <a:cs typeface="Arial" panose="020B0604020202020204" pitchFamily="34" charset="0"/>
                  </a:rPr>
                  <a:t>170</a:t>
                </a:r>
                <a:endParaRPr kumimoji="0" lang="de-DE" sz="800" b="1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" name="Rectangle 5">
                <a:extLst>
                  <a:ext uri="{FF2B5EF4-FFF2-40B4-BE49-F238E27FC236}">
                    <a16:creationId xmlns:a16="http://schemas.microsoft.com/office/drawing/2014/main" id="{B30A39B5-1F07-4AEB-987D-7C6795137D6A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auto">
              <a:xfrm>
                <a:off x="-1502734" y="3714387"/>
                <a:ext cx="200473" cy="574082"/>
              </a:xfrm>
              <a:prstGeom prst="rect">
                <a:avLst/>
              </a:prstGeom>
              <a:solidFill>
                <a:srgbClr val="98989A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lIns="91216" tIns="45609" rIns="91216" bIns="45609" anchor="ctr"/>
              <a:lstStyle/>
              <a:p>
                <a:pPr marL="0" marR="0" lvl="0" indent="0" algn="ctr" defTabSz="1250277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800" b="1" i="0" u="none" strike="noStrike" kern="0" cap="none" spc="0" normalizeH="0" baseline="0" noProof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 panose="020B0604020202020204" pitchFamily="34" charset="0"/>
                    <a:cs typeface="Arial" panose="020B0604020202020204" pitchFamily="34" charset="0"/>
                  </a:rPr>
                  <a:t>100%</a:t>
                </a:r>
              </a:p>
              <a:p>
                <a:pPr marL="0" marR="0" lvl="0" indent="0" algn="ctr" defTabSz="1250277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800" b="1" i="0" u="none" strike="noStrike" kern="0" cap="none" spc="0" normalizeH="0" baseline="0" noProof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 panose="020B0604020202020204" pitchFamily="34" charset="0"/>
                    <a:cs typeface="Arial" panose="020B0604020202020204" pitchFamily="34" charset="0"/>
                  </a:rPr>
                  <a:t>152</a:t>
                </a:r>
                <a:endParaRPr kumimoji="0" lang="ru-RU" sz="800" b="1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0" marR="0" lvl="0" indent="0" algn="ctr" defTabSz="1250277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800" b="1" i="0" u="none" strike="noStrike" kern="0" cap="none" spc="0" normalizeH="0" baseline="0" noProof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 panose="020B0604020202020204" pitchFamily="34" charset="0"/>
                    <a:cs typeface="Arial" panose="020B0604020202020204" pitchFamily="34" charset="0"/>
                  </a:rPr>
                  <a:t>152</a:t>
                </a:r>
              </a:p>
              <a:p>
                <a:pPr marL="0" marR="0" lvl="0" indent="0" algn="ctr" defTabSz="1250277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800" b="1" i="0" u="none" strike="noStrike" kern="0" cap="none" spc="0" normalizeH="0" baseline="0" noProof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 panose="020B0604020202020204" pitchFamily="34" charset="0"/>
                    <a:cs typeface="Arial" panose="020B0604020202020204" pitchFamily="34" charset="0"/>
                  </a:rPr>
                  <a:t>154</a:t>
                </a:r>
                <a:endParaRPr kumimoji="0" lang="de-DE" sz="800" b="1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" name="Rectangle 5">
                <a:extLst>
                  <a:ext uri="{FF2B5EF4-FFF2-40B4-BE49-F238E27FC236}">
                    <a16:creationId xmlns:a16="http://schemas.microsoft.com/office/drawing/2014/main" id="{B30A39B5-1F07-4AEB-987D-7C6795137D6A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auto">
              <a:xfrm>
                <a:off x="-1281218" y="3722177"/>
                <a:ext cx="200473" cy="574082"/>
              </a:xfrm>
              <a:prstGeom prst="rect">
                <a:avLst/>
              </a:prstGeom>
              <a:solidFill>
                <a:srgbClr val="98989A">
                  <a:alpha val="80000"/>
                </a:srgb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lIns="91216" tIns="45609" rIns="91216" bIns="45609" anchor="ctr"/>
              <a:lstStyle/>
              <a:p>
                <a:pPr marL="0" marR="0" lvl="0" indent="0" algn="ctr" defTabSz="1250277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800" b="1" i="0" u="none" strike="noStrike" kern="0" cap="none" spc="0" normalizeH="0" baseline="0" noProof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 panose="020B0604020202020204" pitchFamily="34" charset="0"/>
                    <a:cs typeface="Arial" panose="020B0604020202020204" pitchFamily="34" charset="0"/>
                  </a:rPr>
                  <a:t>20%</a:t>
                </a:r>
              </a:p>
              <a:p>
                <a:pPr marL="0" marR="0" lvl="0" indent="0" algn="ctr" defTabSz="1250277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800" b="1" i="0" u="none" strike="noStrike" kern="0" cap="none" spc="0" normalizeH="0" baseline="0" noProof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 panose="020B0604020202020204" pitchFamily="34" charset="0"/>
                    <a:cs typeface="Arial" panose="020B0604020202020204" pitchFamily="34" charset="0"/>
                  </a:rPr>
                  <a:t>152</a:t>
                </a:r>
                <a:endParaRPr kumimoji="0" lang="ru-RU" sz="800" b="1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0" marR="0" lvl="0" indent="0" algn="ctr" defTabSz="1250277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800" b="1" i="0" u="none" strike="noStrike" kern="0" cap="none" spc="0" normalizeH="0" baseline="0" noProof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 panose="020B0604020202020204" pitchFamily="34" charset="0"/>
                    <a:cs typeface="Arial" panose="020B0604020202020204" pitchFamily="34" charset="0"/>
                  </a:rPr>
                  <a:t>152</a:t>
                </a:r>
              </a:p>
              <a:p>
                <a:pPr marL="0" marR="0" lvl="0" indent="0" algn="ctr" defTabSz="1250277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800" b="1" i="0" u="none" strike="noStrike" kern="0" cap="none" spc="0" normalizeH="0" baseline="0" noProof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 panose="020B0604020202020204" pitchFamily="34" charset="0"/>
                    <a:cs typeface="Arial" panose="020B0604020202020204" pitchFamily="34" charset="0"/>
                  </a:rPr>
                  <a:t>154</a:t>
                </a:r>
                <a:endParaRPr kumimoji="0" lang="de-DE" sz="800" b="1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" name="Rectangle 5">
                <a:extLst>
                  <a:ext uri="{FF2B5EF4-FFF2-40B4-BE49-F238E27FC236}">
                    <a16:creationId xmlns:a16="http://schemas.microsoft.com/office/drawing/2014/main" id="{B30A39B5-1F07-4AEB-987D-7C6795137D6A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auto">
              <a:xfrm>
                <a:off x="-1048425" y="3710568"/>
                <a:ext cx="200473" cy="574082"/>
              </a:xfrm>
              <a:prstGeom prst="rect">
                <a:avLst/>
              </a:prstGeom>
              <a:solidFill>
                <a:srgbClr val="98989A">
                  <a:alpha val="30000"/>
                </a:srgb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lIns="91216" tIns="45609" rIns="91216" bIns="45609" anchor="ctr"/>
              <a:lstStyle/>
              <a:p>
                <a:pPr marL="0" marR="0" lvl="0" indent="0" algn="ctr" defTabSz="1250277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800" b="1" i="0" u="none" strike="noStrike" kern="0" cap="none" spc="0" normalizeH="0" baseline="0" noProof="0" dirty="0">
                    <a:ln>
                      <a:noFill/>
                    </a:ln>
                    <a:solidFill>
                      <a:srgbClr val="FFFFFF">
                        <a:lumMod val="50000"/>
                      </a:srgbClr>
                    </a:solidFill>
                    <a:effectLst/>
                    <a:uLnTx/>
                    <a:uFillTx/>
                    <a:latin typeface="Arial" panose="020B0604020202020204" pitchFamily="34" charset="0"/>
                    <a:cs typeface="Arial" panose="020B0604020202020204" pitchFamily="34" charset="0"/>
                  </a:rPr>
                  <a:t>70%</a:t>
                </a:r>
              </a:p>
              <a:p>
                <a:pPr marL="0" marR="0" lvl="0" indent="0" algn="ctr" defTabSz="1250277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800" b="1" i="0" u="none" strike="noStrike" kern="0" cap="none" spc="0" normalizeH="0" baseline="0" noProof="0" dirty="0">
                    <a:ln>
                      <a:noFill/>
                    </a:ln>
                    <a:solidFill>
                      <a:srgbClr val="FFFFFF">
                        <a:lumMod val="50000"/>
                      </a:srgbClr>
                    </a:solidFill>
                    <a:effectLst/>
                    <a:uLnTx/>
                    <a:uFillTx/>
                    <a:latin typeface="Arial" panose="020B0604020202020204" pitchFamily="34" charset="0"/>
                    <a:cs typeface="Arial" panose="020B0604020202020204" pitchFamily="34" charset="0"/>
                  </a:rPr>
                  <a:t>152</a:t>
                </a:r>
                <a:endParaRPr kumimoji="0" lang="ru-RU" sz="800" b="1" i="0" u="none" strike="noStrike" kern="0" cap="none" spc="0" normalizeH="0" baseline="0" noProof="0" dirty="0">
                  <a:ln>
                    <a:noFill/>
                  </a:ln>
                  <a:solidFill>
                    <a:srgbClr val="FFFFFF">
                      <a:lumMod val="50000"/>
                    </a:srgbClr>
                  </a:solidFill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0" marR="0" lvl="0" indent="0" algn="ctr" defTabSz="1250277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800" b="1" i="0" u="none" strike="noStrike" kern="0" cap="none" spc="0" normalizeH="0" baseline="0" noProof="0" dirty="0">
                    <a:ln>
                      <a:noFill/>
                    </a:ln>
                    <a:solidFill>
                      <a:srgbClr val="FFFFFF">
                        <a:lumMod val="50000"/>
                      </a:srgbClr>
                    </a:solidFill>
                    <a:effectLst/>
                    <a:uLnTx/>
                    <a:uFillTx/>
                    <a:latin typeface="Arial" panose="020B0604020202020204" pitchFamily="34" charset="0"/>
                    <a:cs typeface="Arial" panose="020B0604020202020204" pitchFamily="34" charset="0"/>
                  </a:rPr>
                  <a:t>152</a:t>
                </a:r>
              </a:p>
              <a:p>
                <a:pPr marL="0" marR="0" lvl="0" indent="0" algn="ctr" defTabSz="1250277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800" b="1" i="0" u="none" strike="noStrike" kern="0" cap="none" spc="0" normalizeH="0" baseline="0" noProof="0" dirty="0">
                    <a:ln>
                      <a:noFill/>
                    </a:ln>
                    <a:solidFill>
                      <a:srgbClr val="FFFFFF">
                        <a:lumMod val="50000"/>
                      </a:srgbClr>
                    </a:solidFill>
                    <a:effectLst/>
                    <a:uLnTx/>
                    <a:uFillTx/>
                    <a:latin typeface="Arial" panose="020B0604020202020204" pitchFamily="34" charset="0"/>
                    <a:cs typeface="Arial" panose="020B0604020202020204" pitchFamily="34" charset="0"/>
                  </a:rPr>
                  <a:t>154</a:t>
                </a:r>
                <a:endParaRPr kumimoji="0" lang="de-DE" sz="800" b="1" i="0" u="none" strike="noStrike" kern="0" cap="none" spc="0" normalizeH="0" baseline="0" noProof="0" dirty="0">
                  <a:ln>
                    <a:noFill/>
                  </a:ln>
                  <a:solidFill>
                    <a:srgbClr val="FFFFFF">
                      <a:lumMod val="50000"/>
                    </a:srgbClr>
                  </a:solidFill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" name="Rectangle 5">
                <a:extLst>
                  <a:ext uri="{FF2B5EF4-FFF2-40B4-BE49-F238E27FC236}">
                    <a16:creationId xmlns:a16="http://schemas.microsoft.com/office/drawing/2014/main" id="{B30A39B5-1F07-4AEB-987D-7C6795137D6A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auto">
              <a:xfrm>
                <a:off x="-1502732" y="4314578"/>
                <a:ext cx="200473" cy="574082"/>
              </a:xfrm>
              <a:prstGeom prst="rect">
                <a:avLst/>
              </a:prstGeom>
              <a:solidFill>
                <a:srgbClr val="D9D6D6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lIns="91216" tIns="45609" rIns="91216" bIns="45609" anchor="ctr"/>
              <a:lstStyle/>
              <a:p>
                <a:pPr marL="0" marR="0" lvl="0" indent="0" algn="ctr" defTabSz="1250277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800" b="1" i="0" u="none" strike="noStrike" kern="0" cap="none" spc="0" normalizeH="0" baseline="0" noProof="0" dirty="0">
                    <a:ln>
                      <a:noFill/>
                    </a:ln>
                    <a:solidFill>
                      <a:srgbClr val="FFFFFF">
                        <a:lumMod val="50000"/>
                      </a:srgbClr>
                    </a:solidFill>
                    <a:effectLst/>
                    <a:uLnTx/>
                    <a:uFillTx/>
                    <a:latin typeface="Arial" panose="020B0604020202020204" pitchFamily="34" charset="0"/>
                    <a:cs typeface="Arial" panose="020B0604020202020204" pitchFamily="34" charset="0"/>
                  </a:rPr>
                  <a:t>100%</a:t>
                </a:r>
              </a:p>
              <a:p>
                <a:pPr marL="0" marR="0" lvl="0" indent="0" algn="ctr" defTabSz="1250277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800" b="1" i="0" u="none" strike="noStrike" kern="0" cap="none" spc="0" normalizeH="0" baseline="0" noProof="0" dirty="0">
                    <a:ln>
                      <a:noFill/>
                    </a:ln>
                    <a:solidFill>
                      <a:srgbClr val="FFFFFF">
                        <a:lumMod val="50000"/>
                      </a:srgbClr>
                    </a:solidFill>
                    <a:effectLst/>
                    <a:uLnTx/>
                    <a:uFillTx/>
                    <a:latin typeface="Arial" panose="020B0604020202020204" pitchFamily="34" charset="0"/>
                    <a:cs typeface="Arial" panose="020B0604020202020204" pitchFamily="34" charset="0"/>
                  </a:rPr>
                  <a:t>217</a:t>
                </a:r>
                <a:endParaRPr kumimoji="0" lang="ru-RU" sz="800" b="1" i="0" u="none" strike="noStrike" kern="0" cap="none" spc="0" normalizeH="0" baseline="0" noProof="0" dirty="0">
                  <a:ln>
                    <a:noFill/>
                  </a:ln>
                  <a:solidFill>
                    <a:srgbClr val="FFFFFF">
                      <a:lumMod val="50000"/>
                    </a:srgbClr>
                  </a:solidFill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0" marR="0" lvl="0" indent="0" algn="ctr" defTabSz="1250277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800" b="1" i="0" u="none" strike="noStrike" kern="0" cap="none" spc="0" normalizeH="0" baseline="0" noProof="0" dirty="0">
                    <a:ln>
                      <a:noFill/>
                    </a:ln>
                    <a:solidFill>
                      <a:srgbClr val="FFFFFF">
                        <a:lumMod val="50000"/>
                      </a:srgbClr>
                    </a:solidFill>
                    <a:effectLst/>
                    <a:uLnTx/>
                    <a:uFillTx/>
                    <a:latin typeface="Arial" panose="020B0604020202020204" pitchFamily="34" charset="0"/>
                    <a:cs typeface="Arial" panose="020B0604020202020204" pitchFamily="34" charset="0"/>
                  </a:rPr>
                  <a:t>214</a:t>
                </a:r>
              </a:p>
              <a:p>
                <a:pPr marL="0" marR="0" lvl="0" indent="0" algn="ctr" defTabSz="1250277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800" b="1" i="0" u="none" strike="noStrike" kern="0" cap="none" spc="0" normalizeH="0" baseline="0" noProof="0" dirty="0">
                    <a:ln>
                      <a:noFill/>
                    </a:ln>
                    <a:solidFill>
                      <a:srgbClr val="FFFFFF">
                        <a:lumMod val="50000"/>
                      </a:srgbClr>
                    </a:solidFill>
                    <a:effectLst/>
                    <a:uLnTx/>
                    <a:uFillTx/>
                    <a:latin typeface="Arial" panose="020B0604020202020204" pitchFamily="34" charset="0"/>
                    <a:cs typeface="Arial" panose="020B0604020202020204" pitchFamily="34" charset="0"/>
                  </a:rPr>
                  <a:t>214</a:t>
                </a:r>
                <a:endParaRPr kumimoji="0" lang="de-DE" sz="800" b="1" i="0" u="none" strike="noStrike" kern="0" cap="none" spc="0" normalizeH="0" baseline="0" noProof="0" dirty="0">
                  <a:ln>
                    <a:noFill/>
                  </a:ln>
                  <a:solidFill>
                    <a:srgbClr val="FFFFFF">
                      <a:lumMod val="50000"/>
                    </a:srgbClr>
                  </a:solidFill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7" name="Rectangle 5">
                <a:extLst>
                  <a:ext uri="{FF2B5EF4-FFF2-40B4-BE49-F238E27FC236}">
                    <a16:creationId xmlns:a16="http://schemas.microsoft.com/office/drawing/2014/main" id="{B30A39B5-1F07-4AEB-987D-7C6795137D6A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auto">
              <a:xfrm>
                <a:off x="-1277253" y="4321083"/>
                <a:ext cx="200473" cy="574082"/>
              </a:xfrm>
              <a:prstGeom prst="rect">
                <a:avLst/>
              </a:prstGeom>
              <a:solidFill>
                <a:srgbClr val="D9D6D6">
                  <a:alpha val="80000"/>
                </a:srgb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lIns="91216" tIns="45609" rIns="91216" bIns="45609" anchor="ctr"/>
              <a:lstStyle/>
              <a:p>
                <a:pPr marL="0" marR="0" lvl="0" indent="0" algn="ctr" defTabSz="1250277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800" b="1" i="0" u="none" strike="noStrike" kern="0" cap="none" spc="0" normalizeH="0" baseline="0" noProof="0" dirty="0">
                    <a:ln>
                      <a:noFill/>
                    </a:ln>
                    <a:solidFill>
                      <a:srgbClr val="FFFFFF">
                        <a:lumMod val="50000"/>
                      </a:srgbClr>
                    </a:solidFill>
                    <a:effectLst/>
                    <a:uLnTx/>
                    <a:uFillTx/>
                    <a:latin typeface="Arial" panose="020B0604020202020204" pitchFamily="34" charset="0"/>
                    <a:cs typeface="Arial" panose="020B0604020202020204" pitchFamily="34" charset="0"/>
                  </a:rPr>
                  <a:t>20%</a:t>
                </a:r>
              </a:p>
              <a:p>
                <a:pPr marL="0" marR="0" lvl="0" indent="0" algn="ctr" defTabSz="1250277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800" b="1" i="0" u="none" strike="noStrike" kern="0" cap="none" spc="0" normalizeH="0" baseline="0" noProof="0" dirty="0">
                    <a:ln>
                      <a:noFill/>
                    </a:ln>
                    <a:solidFill>
                      <a:srgbClr val="FFFFFF">
                        <a:lumMod val="50000"/>
                      </a:srgbClr>
                    </a:solidFill>
                    <a:effectLst/>
                    <a:uLnTx/>
                    <a:uFillTx/>
                    <a:latin typeface="Arial" panose="020B0604020202020204" pitchFamily="34" charset="0"/>
                    <a:cs typeface="Arial" panose="020B0604020202020204" pitchFamily="34" charset="0"/>
                  </a:rPr>
                  <a:t>217</a:t>
                </a:r>
                <a:endParaRPr kumimoji="0" lang="ru-RU" sz="800" b="1" i="0" u="none" strike="noStrike" kern="0" cap="none" spc="0" normalizeH="0" baseline="0" noProof="0" dirty="0">
                  <a:ln>
                    <a:noFill/>
                  </a:ln>
                  <a:solidFill>
                    <a:srgbClr val="FFFFFF">
                      <a:lumMod val="50000"/>
                    </a:srgbClr>
                  </a:solidFill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0" marR="0" lvl="0" indent="0" algn="ctr" defTabSz="1250277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800" b="1" i="0" u="none" strike="noStrike" kern="0" cap="none" spc="0" normalizeH="0" baseline="0" noProof="0" dirty="0">
                    <a:ln>
                      <a:noFill/>
                    </a:ln>
                    <a:solidFill>
                      <a:srgbClr val="FFFFFF">
                        <a:lumMod val="50000"/>
                      </a:srgbClr>
                    </a:solidFill>
                    <a:effectLst/>
                    <a:uLnTx/>
                    <a:uFillTx/>
                    <a:latin typeface="Arial" panose="020B0604020202020204" pitchFamily="34" charset="0"/>
                    <a:cs typeface="Arial" panose="020B0604020202020204" pitchFamily="34" charset="0"/>
                  </a:rPr>
                  <a:t>214</a:t>
                </a:r>
              </a:p>
              <a:p>
                <a:pPr marL="0" marR="0" lvl="0" indent="0" algn="ctr" defTabSz="1250277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800" b="1" i="0" u="none" strike="noStrike" kern="0" cap="none" spc="0" normalizeH="0" baseline="0" noProof="0" dirty="0">
                    <a:ln>
                      <a:noFill/>
                    </a:ln>
                    <a:solidFill>
                      <a:srgbClr val="FFFFFF">
                        <a:lumMod val="50000"/>
                      </a:srgbClr>
                    </a:solidFill>
                    <a:effectLst/>
                    <a:uLnTx/>
                    <a:uFillTx/>
                    <a:latin typeface="Arial" panose="020B0604020202020204" pitchFamily="34" charset="0"/>
                    <a:cs typeface="Arial" panose="020B0604020202020204" pitchFamily="34" charset="0"/>
                  </a:rPr>
                  <a:t>214</a:t>
                </a:r>
                <a:endParaRPr kumimoji="0" lang="de-DE" sz="800" b="1" i="0" u="none" strike="noStrike" kern="0" cap="none" spc="0" normalizeH="0" baseline="0" noProof="0" dirty="0">
                  <a:ln>
                    <a:noFill/>
                  </a:ln>
                  <a:solidFill>
                    <a:srgbClr val="FFFFFF">
                      <a:lumMod val="50000"/>
                    </a:srgbClr>
                  </a:solidFill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8" name="Rectangle 5">
                <a:extLst>
                  <a:ext uri="{FF2B5EF4-FFF2-40B4-BE49-F238E27FC236}">
                    <a16:creationId xmlns:a16="http://schemas.microsoft.com/office/drawing/2014/main" id="{B30A39B5-1F07-4AEB-987D-7C6795137D6A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auto">
              <a:xfrm>
                <a:off x="-1502734" y="4906542"/>
                <a:ext cx="200473" cy="574081"/>
              </a:xfrm>
              <a:prstGeom prst="rect">
                <a:avLst/>
              </a:prstGeom>
              <a:solidFill>
                <a:srgbClr val="A3BBC5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lIns="91216" tIns="45609" rIns="91216" bIns="45609" anchor="ctr"/>
              <a:lstStyle/>
              <a:p>
                <a:pPr marL="0" marR="0" lvl="0" indent="0" algn="ctr" defTabSz="1250277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800" b="1" i="0" u="none" strike="noStrike" kern="0" cap="none" spc="0" normalizeH="0" baseline="0" noProof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 panose="020B0604020202020204" pitchFamily="34" charset="0"/>
                    <a:cs typeface="Arial" panose="020B0604020202020204" pitchFamily="34" charset="0"/>
                  </a:rPr>
                  <a:t>100%</a:t>
                </a:r>
              </a:p>
              <a:p>
                <a:pPr marL="0" marR="0" lvl="0" indent="0" algn="ctr" defTabSz="1250277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800" b="1" i="0" u="none" strike="noStrike" kern="0" cap="none" spc="0" normalizeH="0" baseline="0" noProof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 panose="020B0604020202020204" pitchFamily="34" charset="0"/>
                    <a:cs typeface="Arial" panose="020B0604020202020204" pitchFamily="34" charset="0"/>
                  </a:rPr>
                  <a:t>163</a:t>
                </a:r>
                <a:endParaRPr kumimoji="0" lang="ru-RU" sz="800" b="1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0" marR="0" lvl="0" indent="0" algn="ctr" defTabSz="1250277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800" b="1" i="0" u="none" strike="noStrike" kern="0" cap="none" spc="0" normalizeH="0" baseline="0" noProof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 panose="020B0604020202020204" pitchFamily="34" charset="0"/>
                    <a:cs typeface="Arial" panose="020B0604020202020204" pitchFamily="34" charset="0"/>
                  </a:rPr>
                  <a:t>187</a:t>
                </a:r>
              </a:p>
              <a:p>
                <a:pPr marL="0" marR="0" lvl="0" indent="0" algn="ctr" defTabSz="1250277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800" b="1" i="0" u="none" strike="noStrike" kern="0" cap="none" spc="0" normalizeH="0" baseline="0" noProof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 panose="020B0604020202020204" pitchFamily="34" charset="0"/>
                    <a:cs typeface="Arial" panose="020B0604020202020204" pitchFamily="34" charset="0"/>
                  </a:rPr>
                  <a:t>197</a:t>
                </a:r>
                <a:endParaRPr kumimoji="0" lang="de-DE" sz="800" b="1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9" name="Rectangle 5">
                <a:extLst>
                  <a:ext uri="{FF2B5EF4-FFF2-40B4-BE49-F238E27FC236}">
                    <a16:creationId xmlns:a16="http://schemas.microsoft.com/office/drawing/2014/main" id="{B30A39B5-1F07-4AEB-987D-7C6795137D6A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auto">
              <a:xfrm>
                <a:off x="-1278042" y="4906542"/>
                <a:ext cx="236969" cy="596954"/>
              </a:xfrm>
              <a:prstGeom prst="rect">
                <a:avLst/>
              </a:prstGeom>
              <a:solidFill>
                <a:srgbClr val="A3BBC5">
                  <a:alpha val="80000"/>
                </a:srgb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lIns="91216" tIns="45609" rIns="91216" bIns="45609" anchor="ctr"/>
              <a:lstStyle/>
              <a:p>
                <a:pPr marL="0" marR="0" lvl="0" indent="0" algn="ctr" defTabSz="1250277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800" b="1" i="0" u="none" strike="noStrike" kern="0" cap="none" spc="0" normalizeH="0" baseline="0" noProof="0" dirty="0">
                    <a:ln>
                      <a:noFill/>
                    </a:ln>
                    <a:solidFill>
                      <a:srgbClr val="0032A0"/>
                    </a:solidFill>
                    <a:effectLst/>
                    <a:uLnTx/>
                    <a:uFillTx/>
                    <a:latin typeface="Arial" panose="020B0604020202020204" pitchFamily="34" charset="0"/>
                    <a:cs typeface="Arial" panose="020B0604020202020204" pitchFamily="34" charset="0"/>
                  </a:rPr>
                  <a:t>20%</a:t>
                </a:r>
              </a:p>
              <a:p>
                <a:pPr marL="0" marR="0" lvl="0" indent="0" algn="ctr" defTabSz="1250277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800" b="1" i="0" u="none" strike="noStrike" kern="0" cap="none" spc="0" normalizeH="0" baseline="0" noProof="0" dirty="0">
                    <a:ln>
                      <a:noFill/>
                    </a:ln>
                    <a:solidFill>
                      <a:srgbClr val="0032A0"/>
                    </a:solidFill>
                    <a:effectLst/>
                    <a:uLnTx/>
                    <a:uFillTx/>
                    <a:latin typeface="Arial" panose="020B0604020202020204" pitchFamily="34" charset="0"/>
                    <a:cs typeface="Arial" panose="020B0604020202020204" pitchFamily="34" charset="0"/>
                  </a:rPr>
                  <a:t>163</a:t>
                </a:r>
                <a:endParaRPr kumimoji="0" lang="ru-RU" sz="800" b="1" i="0" u="none" strike="noStrike" kern="0" cap="none" spc="0" normalizeH="0" baseline="0" noProof="0" dirty="0">
                  <a:ln>
                    <a:noFill/>
                  </a:ln>
                  <a:solidFill>
                    <a:srgbClr val="0032A0"/>
                  </a:solidFill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0" marR="0" lvl="0" indent="0" algn="ctr" defTabSz="1250277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800" b="1" i="0" u="none" strike="noStrike" kern="0" cap="none" spc="0" normalizeH="0" baseline="0" noProof="0" dirty="0">
                    <a:ln>
                      <a:noFill/>
                    </a:ln>
                    <a:solidFill>
                      <a:srgbClr val="0032A0"/>
                    </a:solidFill>
                    <a:effectLst/>
                    <a:uLnTx/>
                    <a:uFillTx/>
                    <a:latin typeface="Arial" panose="020B0604020202020204" pitchFamily="34" charset="0"/>
                    <a:cs typeface="Arial" panose="020B0604020202020204" pitchFamily="34" charset="0"/>
                  </a:rPr>
                  <a:t>187</a:t>
                </a:r>
              </a:p>
              <a:p>
                <a:pPr marL="0" marR="0" lvl="0" indent="0" algn="ctr" defTabSz="1250277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800" b="1" i="0" u="none" strike="noStrike" kern="0" cap="none" spc="0" normalizeH="0" baseline="0" noProof="0" dirty="0">
                    <a:ln>
                      <a:noFill/>
                    </a:ln>
                    <a:solidFill>
                      <a:srgbClr val="0032A0"/>
                    </a:solidFill>
                    <a:effectLst/>
                    <a:uLnTx/>
                    <a:uFillTx/>
                    <a:latin typeface="Arial" panose="020B0604020202020204" pitchFamily="34" charset="0"/>
                    <a:cs typeface="Arial" panose="020B0604020202020204" pitchFamily="34" charset="0"/>
                  </a:rPr>
                  <a:t>165</a:t>
                </a:r>
                <a:endParaRPr kumimoji="0" lang="de-DE" sz="800" b="1" i="0" u="none" strike="noStrike" kern="0" cap="none" spc="0" normalizeH="0" baseline="0" noProof="0" dirty="0">
                  <a:ln>
                    <a:noFill/>
                  </a:ln>
                  <a:solidFill>
                    <a:srgbClr val="0032A0"/>
                  </a:solidFill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0" name="Rectangle 5">
                <a:extLst>
                  <a:ext uri="{FF2B5EF4-FFF2-40B4-BE49-F238E27FC236}">
                    <a16:creationId xmlns:a16="http://schemas.microsoft.com/office/drawing/2014/main" id="{B30A39B5-1F07-4AEB-987D-7C6795137D6A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auto">
              <a:xfrm>
                <a:off x="-1013729" y="4911109"/>
                <a:ext cx="200473" cy="574081"/>
              </a:xfrm>
              <a:prstGeom prst="rect">
                <a:avLst/>
              </a:prstGeom>
              <a:solidFill>
                <a:srgbClr val="A3BBC5">
                  <a:alpha val="30000"/>
                </a:srgb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lIns="91216" tIns="45609" rIns="91216" bIns="45609" anchor="ctr"/>
              <a:lstStyle/>
              <a:p>
                <a:pPr marL="0" marR="0" lvl="0" indent="0" algn="ctr" defTabSz="1250277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800" b="1" i="0" u="none" strike="noStrike" kern="0" cap="none" spc="0" normalizeH="0" baseline="0" noProof="0" dirty="0">
                    <a:ln>
                      <a:noFill/>
                    </a:ln>
                    <a:solidFill>
                      <a:srgbClr val="0032A0"/>
                    </a:solidFill>
                    <a:effectLst/>
                    <a:uLnTx/>
                    <a:uFillTx/>
                    <a:latin typeface="Arial" panose="020B0604020202020204" pitchFamily="34" charset="0"/>
                    <a:cs typeface="Arial" panose="020B0604020202020204" pitchFamily="34" charset="0"/>
                  </a:rPr>
                  <a:t>70%</a:t>
                </a:r>
              </a:p>
              <a:p>
                <a:pPr marL="0" marR="0" lvl="0" indent="0" algn="ctr" defTabSz="1250277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800" b="1" i="0" u="none" strike="noStrike" kern="0" cap="none" spc="0" normalizeH="0" baseline="0" noProof="0" dirty="0">
                    <a:ln>
                      <a:noFill/>
                    </a:ln>
                    <a:solidFill>
                      <a:srgbClr val="0032A0"/>
                    </a:solidFill>
                    <a:effectLst/>
                    <a:uLnTx/>
                    <a:uFillTx/>
                    <a:latin typeface="Arial" panose="020B0604020202020204" pitchFamily="34" charset="0"/>
                    <a:cs typeface="Arial" panose="020B0604020202020204" pitchFamily="34" charset="0"/>
                  </a:rPr>
                  <a:t>163</a:t>
                </a:r>
                <a:endParaRPr kumimoji="0" lang="ru-RU" sz="800" b="1" i="0" u="none" strike="noStrike" kern="0" cap="none" spc="0" normalizeH="0" baseline="0" noProof="0" dirty="0">
                  <a:ln>
                    <a:noFill/>
                  </a:ln>
                  <a:solidFill>
                    <a:srgbClr val="0032A0"/>
                  </a:solidFill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0" marR="0" lvl="0" indent="0" algn="ctr" defTabSz="1250277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800" b="1" i="0" u="none" strike="noStrike" kern="0" cap="none" spc="0" normalizeH="0" baseline="0" noProof="0" dirty="0">
                    <a:ln>
                      <a:noFill/>
                    </a:ln>
                    <a:solidFill>
                      <a:srgbClr val="0032A0"/>
                    </a:solidFill>
                    <a:effectLst/>
                    <a:uLnTx/>
                    <a:uFillTx/>
                    <a:latin typeface="Arial" panose="020B0604020202020204" pitchFamily="34" charset="0"/>
                    <a:cs typeface="Arial" panose="020B0604020202020204" pitchFamily="34" charset="0"/>
                  </a:rPr>
                  <a:t>187</a:t>
                </a:r>
              </a:p>
              <a:p>
                <a:pPr marL="0" marR="0" lvl="0" indent="0" algn="ctr" defTabSz="1250277" eaLnBrk="1" fontAlgn="base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800" b="1" i="0" u="none" strike="noStrike" kern="0" cap="none" spc="0" normalizeH="0" baseline="0" noProof="0" dirty="0">
                    <a:ln>
                      <a:noFill/>
                    </a:ln>
                    <a:solidFill>
                      <a:srgbClr val="0032A0"/>
                    </a:solidFill>
                    <a:effectLst/>
                    <a:uLnTx/>
                    <a:uFillTx/>
                    <a:latin typeface="Arial" panose="020B0604020202020204" pitchFamily="34" charset="0"/>
                    <a:cs typeface="Arial" panose="020B0604020202020204" pitchFamily="34" charset="0"/>
                  </a:rPr>
                  <a:t>165</a:t>
                </a:r>
                <a:endParaRPr kumimoji="0" lang="de-DE" sz="800" b="1" i="0" u="none" strike="noStrike" kern="0" cap="none" spc="0" normalizeH="0" baseline="0" noProof="0" dirty="0">
                  <a:ln>
                    <a:noFill/>
                  </a:ln>
                  <a:solidFill>
                    <a:srgbClr val="0032A0"/>
                  </a:solidFill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16" name="Text Box 82">
              <a:extLst>
                <a:ext uri="{FF2B5EF4-FFF2-40B4-BE49-F238E27FC236}">
                  <a16:creationId xmlns:a16="http://schemas.microsoft.com/office/drawing/2014/main" id="{2B17AEC0-2BF1-4C5F-81D3-D0BEBD1CAF7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619998" y="1092852"/>
              <a:ext cx="707053" cy="17171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 lIns="91360" tIns="45680" rIns="91360" bIns="45680" anchor="ctr">
              <a:spAutoFit/>
            </a:bodyPr>
            <a:lstStyle/>
            <a:p>
              <a:pPr marL="0" marR="0" lvl="0" indent="0" algn="ctr" defTabSz="1070073" eaLnBrk="1" fontAlgn="base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1333" b="1" i="0" u="none" strike="noStrike" kern="0" cap="none" spc="0" normalizeH="0" baseline="-2500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</a:rPr>
                <a:t>Доп. цвета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6250098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435207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  <p:sldLayoutId id="2147483689" r:id="rId2"/>
    <p:sldLayoutId id="2147483690" r:id="rId3"/>
    <p:sldLayoutId id="2147483691" r:id="rId4"/>
    <p:sldLayoutId id="2147483692" r:id="rId5"/>
    <p:sldLayoutId id="2147483693" r:id="rId6"/>
    <p:sldLayoutId id="2147483694" r:id="rId7"/>
    <p:sldLayoutId id="2147483695" r:id="rId8"/>
    <p:sldLayoutId id="2147483696" r:id="rId9"/>
    <p:sldLayoutId id="2147483697" r:id="rId10"/>
    <p:sldLayoutId id="2147483698" r:id="rId11"/>
    <p:sldLayoutId id="2147483699" r:id="rId12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.jpg"/><Relationship Id="rId5" Type="http://schemas.openxmlformats.org/officeDocument/2006/relationships/image" Target="../media/image3.sv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hyperlink" Target="https://www.toaz.ru/social-responsibility/charity-and-support-of-the-region/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chart" Target="../charts/chart1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5" Type="http://schemas.openxmlformats.org/officeDocument/2006/relationships/chart" Target="../charts/chart2.xml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hyperlink" Target="https://www.toaz.ru/social-responsibility/charity-and-support-of-the-region/" TargetMode="External"/><Relationship Id="rId4" Type="http://schemas.openxmlformats.org/officeDocument/2006/relationships/hyperlink" Target="https://www.toaz.ru/press-center/news/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11.jpeg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gif"/><Relationship Id="rId3" Type="http://schemas.openxmlformats.org/officeDocument/2006/relationships/image" Target="../media/image1.png"/><Relationship Id="rId7" Type="http://schemas.openxmlformats.org/officeDocument/2006/relationships/image" Target="../media/image16.gif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gif"/><Relationship Id="rId5" Type="http://schemas.openxmlformats.org/officeDocument/2006/relationships/image" Target="../media/image14.png"/><Relationship Id="rId4" Type="http://schemas.openxmlformats.org/officeDocument/2006/relationships/image" Target="../media/image13.png"/><Relationship Id="rId9" Type="http://schemas.openxmlformats.org/officeDocument/2006/relationships/image" Target="../media/image4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EB7A6640-4786-510C-3079-A1DBF0AC957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3095" y="1008678"/>
            <a:ext cx="10345809" cy="4840644"/>
          </a:xfrm>
          <a:prstGeom prst="rect">
            <a:avLst/>
          </a:prstGeom>
        </p:spPr>
      </p:pic>
      <p:sp>
        <p:nvSpPr>
          <p:cNvPr id="10" name="Скругленный прямоугольник 7">
            <a:extLst>
              <a:ext uri="{FF2B5EF4-FFF2-40B4-BE49-F238E27FC236}">
                <a16:creationId xmlns:a16="http://schemas.microsoft.com/office/drawing/2014/main" id="{2DD538EF-7370-4D70-9075-1EE0CD1F4199}"/>
              </a:ext>
            </a:extLst>
          </p:cNvPr>
          <p:cNvSpPr/>
          <p:nvPr/>
        </p:nvSpPr>
        <p:spPr>
          <a:xfrm>
            <a:off x="611003" y="2997460"/>
            <a:ext cx="11100203" cy="745323"/>
          </a:xfrm>
          <a:prstGeom prst="roundRect">
            <a:avLst/>
          </a:prstGeom>
          <a:gradFill>
            <a:gsLst>
              <a:gs pos="0">
                <a:srgbClr val="00945D"/>
              </a:gs>
              <a:gs pos="91000">
                <a:srgbClr val="0032A0"/>
              </a:gs>
            </a:gsLst>
            <a:lin ang="108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>
              <a:defRPr/>
            </a:pPr>
            <a:endParaRPr lang="ru-RU" sz="2400" dirty="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Овал 10">
            <a:extLst>
              <a:ext uri="{FF2B5EF4-FFF2-40B4-BE49-F238E27FC236}">
                <a16:creationId xmlns:a16="http://schemas.microsoft.com/office/drawing/2014/main" id="{2CA0CE1A-778E-4590-89B8-FEC54F60CD15}"/>
              </a:ext>
            </a:extLst>
          </p:cNvPr>
          <p:cNvSpPr/>
          <p:nvPr/>
        </p:nvSpPr>
        <p:spPr>
          <a:xfrm>
            <a:off x="856450" y="2737589"/>
            <a:ext cx="1169221" cy="1169221"/>
          </a:xfrm>
          <a:prstGeom prst="ellipse">
            <a:avLst/>
          </a:prstGeom>
          <a:solidFill>
            <a:srgbClr val="E8F6F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>
              <a:defRPr/>
            </a:pPr>
            <a:endParaRPr lang="ru-RU" sz="2400" dirty="0">
              <a:solidFill>
                <a:srgbClr val="FFFFFF"/>
              </a:solidFill>
              <a:latin typeface="Franklin Gothic Book" panose="020B0503020102020204"/>
            </a:endParaRPr>
          </a:p>
        </p:txBody>
      </p:sp>
      <p:sp>
        <p:nvSpPr>
          <p:cNvPr id="12" name="Content Placeholder 5">
            <a:extLst>
              <a:ext uri="{FF2B5EF4-FFF2-40B4-BE49-F238E27FC236}">
                <a16:creationId xmlns:a16="http://schemas.microsoft.com/office/drawing/2014/main" id="{9B5F83C9-3F6C-447A-85B4-A94F4E644923}"/>
              </a:ext>
            </a:extLst>
          </p:cNvPr>
          <p:cNvSpPr txBox="1">
            <a:spLocks/>
          </p:cNvSpPr>
          <p:nvPr/>
        </p:nvSpPr>
        <p:spPr>
          <a:xfrm>
            <a:off x="2025671" y="3104398"/>
            <a:ext cx="9752179" cy="619636"/>
          </a:xfrm>
          <a:prstGeom prst="rect">
            <a:avLst/>
          </a:prstGeom>
        </p:spPr>
        <p:txBody>
          <a:bodyPr/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defTabSz="609585">
              <a:spcAft>
                <a:spcPts val="3200"/>
              </a:spcAft>
              <a:buNone/>
              <a:defRPr/>
            </a:pPr>
            <a:r>
              <a:rPr lang="ru-RU" sz="2133" b="1" dirty="0">
                <a:solidFill>
                  <a:srgbClr val="FFFFFF"/>
                </a:solidFill>
                <a:latin typeface="Franklin Gothic Medium" panose="020B0603020102020204"/>
                <a:cs typeface="Arial" panose="020B0604020202020204" pitchFamily="34" charset="0"/>
              </a:rPr>
              <a:t>Программа </a:t>
            </a:r>
            <a:r>
              <a:rPr lang="ru-RU" sz="2133" b="1" dirty="0" err="1">
                <a:solidFill>
                  <a:srgbClr val="FFFFFF"/>
                </a:solidFill>
                <a:latin typeface="Franklin Gothic Medium" panose="020B0603020102020204"/>
                <a:cs typeface="Arial" panose="020B0604020202020204" pitchFamily="34" charset="0"/>
              </a:rPr>
              <a:t>медико</a:t>
            </a:r>
            <a:r>
              <a:rPr lang="ru-RU" sz="2133" b="1" dirty="0">
                <a:solidFill>
                  <a:srgbClr val="FFFFFF"/>
                </a:solidFill>
                <a:latin typeface="Franklin Gothic Medium" panose="020B0603020102020204"/>
                <a:cs typeface="Arial" panose="020B0604020202020204" pitchFamily="34" charset="0"/>
              </a:rPr>
              <a:t> – психологического сопровождения сотрудников АО «ТОАЗ» </a:t>
            </a:r>
            <a:endParaRPr lang="ru-RU" sz="2133" b="1" dirty="0">
              <a:solidFill>
                <a:srgbClr val="FFFFFF">
                  <a:lumMod val="65000"/>
                </a:srgbClr>
              </a:solidFill>
              <a:latin typeface="Franklin Gothic Medium" panose="020B0603020102020204"/>
              <a:cs typeface="Arial" panose="020B0604020202020204" pitchFamily="34" charset="0"/>
            </a:endParaRP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F62D1305-76B5-4362-B4DE-B6920452F5E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290499" y="2978711"/>
            <a:ext cx="619636" cy="619636"/>
          </a:xfrm>
          <a:prstGeom prst="rect">
            <a:avLst/>
          </a:prstGeom>
        </p:spPr>
      </p:pic>
      <p:sp>
        <p:nvSpPr>
          <p:cNvPr id="13" name="Google Shape;91;p1">
            <a:extLst>
              <a:ext uri="{FF2B5EF4-FFF2-40B4-BE49-F238E27FC236}">
                <a16:creationId xmlns:a16="http://schemas.microsoft.com/office/drawing/2014/main" id="{17B9CD03-D8BF-BDCC-BC84-D09C3294C9B5}"/>
              </a:ext>
            </a:extLst>
          </p:cNvPr>
          <p:cNvSpPr/>
          <p:nvPr/>
        </p:nvSpPr>
        <p:spPr>
          <a:xfrm>
            <a:off x="723709" y="1231421"/>
            <a:ext cx="10544366" cy="13233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4000" b="1" i="0" u="none" strike="noStrike" cap="none" dirty="0">
                <a:solidFill>
                  <a:schemeClr val="accent1"/>
                </a:solidFill>
                <a:latin typeface="Montserrat Black"/>
                <a:ea typeface="Montserrat Black"/>
                <a:cs typeface="Montserrat Black"/>
                <a:sym typeface="Montserrat Black"/>
              </a:rPr>
              <a:t>МЕЖДУНАРОДНАЯ</a:t>
            </a:r>
            <a:r>
              <a:rPr lang="ru-RU" sz="4000" b="1" i="0" u="none" strike="noStrike" cap="none" dirty="0">
                <a:solidFill>
                  <a:schemeClr val="dk1"/>
                </a:solidFill>
                <a:latin typeface="Montserrat Black"/>
                <a:ea typeface="Montserrat Black"/>
                <a:cs typeface="Montserrat Black"/>
                <a:sym typeface="Montserrat Black"/>
              </a:rPr>
              <a:t> </a:t>
            </a:r>
            <a:r>
              <a:rPr lang="ru-RU" sz="4000" b="1" i="0" u="none" strike="noStrike" cap="none" dirty="0">
                <a:solidFill>
                  <a:schemeClr val="accent1"/>
                </a:solidFill>
                <a:latin typeface="Montserrat Black"/>
                <a:ea typeface="Montserrat Black"/>
                <a:cs typeface="Montserrat Black"/>
                <a:sym typeface="Montserrat Black"/>
              </a:rPr>
              <a:t>ПРЕМИЯ </a:t>
            </a:r>
            <a:endParaRPr sz="4000" b="1" i="0" u="none" strike="noStrike" cap="none" dirty="0">
              <a:solidFill>
                <a:schemeClr val="accent1"/>
              </a:solidFill>
              <a:latin typeface="Montserrat Black"/>
              <a:ea typeface="Montserrat Black"/>
              <a:cs typeface="Montserrat Black"/>
              <a:sym typeface="Montserrat Black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40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C156BB85-B944-532F-6629-6489A69C8880}"/>
              </a:ext>
            </a:extLst>
          </p:cNvPr>
          <p:cNvSpPr txBox="1"/>
          <p:nvPr/>
        </p:nvSpPr>
        <p:spPr>
          <a:xfrm>
            <a:off x="3297925" y="4689959"/>
            <a:ext cx="6717322" cy="87568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 b="1" dirty="0">
                <a:solidFill>
                  <a:schemeClr val="accent1">
                    <a:lumMod val="75000"/>
                  </a:schemeClr>
                </a:solidFill>
                <a:latin typeface="Montserrat"/>
                <a:ea typeface="Montserrat"/>
                <a:cs typeface="Montserrat"/>
                <a:sym typeface="Montserrat"/>
              </a:rPr>
              <a:t>Руководитель Гулькин С. В.</a:t>
            </a:r>
          </a:p>
          <a:p>
            <a:pPr marL="0" marR="0" lvl="0" indent="0" algn="ct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 b="1" dirty="0">
                <a:solidFill>
                  <a:schemeClr val="accent1">
                    <a:lumMod val="75000"/>
                  </a:schemeClr>
                </a:solidFill>
                <a:latin typeface="Montserrat"/>
                <a:ea typeface="Montserrat"/>
                <a:cs typeface="Montserrat"/>
                <a:sym typeface="Montserrat"/>
              </a:rPr>
              <a:t> Авторы: Абрамова Н.В., Чапала Т.В. </a:t>
            </a:r>
            <a:endParaRPr lang="ru-RU" sz="18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E480D4B2-9ACA-3FF6-C05C-30366D8255AF}"/>
              </a:ext>
            </a:extLst>
          </p:cNvPr>
          <p:cNvSpPr txBox="1"/>
          <p:nvPr/>
        </p:nvSpPr>
        <p:spPr>
          <a:xfrm>
            <a:off x="2737339" y="1943971"/>
            <a:ext cx="6717322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6000" b="1" i="0" dirty="0">
                <a:solidFill>
                  <a:schemeClr val="accent1"/>
                </a:solidFill>
                <a:effectLst/>
                <a:latin typeface="EuclidCircularB"/>
              </a:rPr>
              <a:t>#МЫВМЕСТЕ</a:t>
            </a:r>
            <a:r>
              <a:rPr lang="en-US" sz="6000" b="1" i="0" dirty="0">
                <a:solidFill>
                  <a:schemeClr val="accent1"/>
                </a:solidFill>
                <a:effectLst/>
                <a:latin typeface="EuclidCircularB"/>
              </a:rPr>
              <a:t> 2024</a:t>
            </a:r>
            <a:endParaRPr lang="ru-RU" sz="6000" dirty="0">
              <a:solidFill>
                <a:schemeClr val="accent1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A436BAF3-E670-E49A-6E35-5FD660E07EEB}"/>
              </a:ext>
            </a:extLst>
          </p:cNvPr>
          <p:cNvSpPr txBox="1"/>
          <p:nvPr/>
        </p:nvSpPr>
        <p:spPr>
          <a:xfrm>
            <a:off x="3097709" y="3906810"/>
            <a:ext cx="6717322" cy="892552"/>
          </a:xfrm>
          <a:prstGeom prst="rect">
            <a:avLst/>
          </a:prstGeom>
          <a:noFill/>
          <a:ln>
            <a:gradFill>
              <a:gsLst>
                <a:gs pos="50246">
                  <a:srgbClr val="C2D1EB"/>
                </a:gs>
                <a:gs pos="0">
                  <a:schemeClr val="accent1">
                    <a:lumMod val="7000"/>
                    <a:lumOff val="93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txBody>
          <a:bodyPr wrap="square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800" b="1" dirty="0">
                <a:solidFill>
                  <a:schemeClr val="accent1">
                    <a:lumMod val="75000"/>
                  </a:schemeClr>
                </a:solidFill>
              </a:rPr>
              <a:t>Юридические лица и команды</a:t>
            </a: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400" b="1" dirty="0">
                <a:solidFill>
                  <a:schemeClr val="accent1">
                    <a:lumMod val="75000"/>
                  </a:schemeClr>
                </a:solidFill>
                <a:latin typeface="Montserrat"/>
                <a:ea typeface="Montserrat"/>
                <a:cs typeface="Montserrat"/>
                <a:sym typeface="Montserrat"/>
              </a:rPr>
              <a:t>Номинация «Ответственный бизнес»</a:t>
            </a:r>
            <a:endParaRPr lang="ru-RU" sz="2400" b="1" dirty="0">
              <a:solidFill>
                <a:schemeClr val="accent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C19DD77F-27BA-9005-D773-26788EDEEC4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271062" y="5688550"/>
            <a:ext cx="2144514" cy="1362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728264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33E32DB8-CA40-14A5-E9A1-3DEA34AE91CF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247" b="1"/>
          <a:stretch/>
        </p:blipFill>
        <p:spPr>
          <a:xfrm>
            <a:off x="8706640" y="3760839"/>
            <a:ext cx="3065937" cy="1887412"/>
          </a:xfrm>
          <a:prstGeom prst="rect">
            <a:avLst/>
          </a:prstGeom>
        </p:spPr>
      </p:pic>
      <p:sp>
        <p:nvSpPr>
          <p:cNvPr id="106" name="Google Shape;106;p2"/>
          <p:cNvSpPr/>
          <p:nvPr/>
        </p:nvSpPr>
        <p:spPr>
          <a:xfrm>
            <a:off x="5080799" y="1292738"/>
            <a:ext cx="2099474" cy="461665"/>
          </a:xfrm>
          <a:prstGeom prst="roundRect">
            <a:avLst>
              <a:gd name="adj" fmla="val 50000"/>
            </a:avLst>
          </a:prstGeom>
          <a:solidFill>
            <a:srgbClr val="00B0F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7" name="Google Shape;107;p2"/>
          <p:cNvSpPr/>
          <p:nvPr/>
        </p:nvSpPr>
        <p:spPr>
          <a:xfrm>
            <a:off x="4308491" y="443060"/>
            <a:ext cx="3575018" cy="7078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4000" b="1" dirty="0">
                <a:solidFill>
                  <a:schemeClr val="dk1"/>
                </a:solidFill>
                <a:latin typeface="Montserrat Black"/>
                <a:ea typeface="Montserrat Black"/>
                <a:cs typeface="Montserrat Black"/>
                <a:sym typeface="Montserrat Black"/>
              </a:rPr>
              <a:t> </a:t>
            </a:r>
            <a:r>
              <a:rPr lang="ru-RU" sz="4000" b="1" dirty="0">
                <a:solidFill>
                  <a:schemeClr val="accent1">
                    <a:lumMod val="75000"/>
                  </a:schemeClr>
                </a:solidFill>
                <a:latin typeface="Montserrat Black"/>
                <a:ea typeface="Montserrat Black"/>
                <a:cs typeface="Montserrat Black"/>
                <a:sym typeface="Montserrat Black"/>
              </a:rPr>
              <a:t>О ПРОЕКТЕ</a:t>
            </a:r>
            <a:endParaRPr sz="4000" dirty="0">
              <a:solidFill>
                <a:schemeClr val="accent1">
                  <a:lumMod val="75000"/>
                </a:schemeClr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8" name="Google Shape;108;p2"/>
          <p:cNvSpPr txBox="1"/>
          <p:nvPr/>
        </p:nvSpPr>
        <p:spPr>
          <a:xfrm>
            <a:off x="5381480" y="1366755"/>
            <a:ext cx="1429039" cy="3136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900"/>
              <a:buFont typeface="Arial"/>
              <a:buNone/>
            </a:pPr>
            <a:r>
              <a:rPr lang="ru-RU" sz="1900" b="1" dirty="0">
                <a:solidFill>
                  <a:schemeClr val="lt1"/>
                </a:solidFill>
                <a:latin typeface="Montserrat"/>
                <a:sym typeface="Montserrat"/>
              </a:rPr>
              <a:t>МСЧ №7 то</a:t>
            </a:r>
            <a:endParaRPr dirty="0"/>
          </a:p>
        </p:txBody>
      </p:sp>
      <p:sp>
        <p:nvSpPr>
          <p:cNvPr id="111" name="Google Shape;111;p2"/>
          <p:cNvSpPr txBox="1"/>
          <p:nvPr/>
        </p:nvSpPr>
        <p:spPr>
          <a:xfrm>
            <a:off x="830476" y="1899446"/>
            <a:ext cx="3575019" cy="733490"/>
          </a:xfrm>
          <a:prstGeom prst="rect">
            <a:avLst/>
          </a:prstGeom>
          <a:gradFill>
            <a:gsLst>
              <a:gs pos="50246">
                <a:srgbClr val="00B0F0"/>
              </a:gs>
              <a:gs pos="0">
                <a:schemeClr val="accent1">
                  <a:lumMod val="7000"/>
                  <a:lumOff val="93000"/>
                </a:schemeClr>
              </a:gs>
              <a:gs pos="83000">
                <a:srgbClr val="0070C0"/>
              </a:gs>
            </a:gsLst>
            <a:lin ang="8100000" scaled="1"/>
          </a:gradFill>
          <a:ln>
            <a:noFill/>
          </a:ln>
        </p:spPr>
        <p:txBody>
          <a:bodyPr spcFirstLastPara="1" wrap="square" lIns="91425" tIns="45700" rIns="91425" bIns="45700" anchor="t" anchorCtr="0">
            <a:normAutofit fontScale="70000" lnSpcReduction="20000"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ct val="100000"/>
              <a:buFont typeface="Arial"/>
              <a:buNone/>
            </a:pPr>
            <a:r>
              <a:rPr lang="ru-RU" sz="2300" dirty="0"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rPr>
              <a:t>Актуальность и социальная значимость проекта:</a:t>
            </a:r>
            <a:br>
              <a:rPr lang="ru-RU" sz="1500" dirty="0">
                <a:solidFill>
                  <a:schemeClr val="dk1"/>
                </a:solidFill>
                <a:latin typeface="Montserrat SemiBold"/>
                <a:ea typeface="Montserrat SemiBold"/>
                <a:cs typeface="Montserrat SemiBold"/>
                <a:sym typeface="Montserrat SemiBold"/>
              </a:rPr>
            </a:br>
            <a:endParaRPr sz="1500" dirty="0">
              <a:solidFill>
                <a:schemeClr val="accent6"/>
              </a:solidFill>
              <a:latin typeface="Montserrat SemiBold"/>
              <a:ea typeface="Montserrat SemiBold"/>
              <a:cs typeface="Montserrat SemiBold"/>
              <a:sym typeface="Montserrat SemiBold"/>
            </a:endParaRPr>
          </a:p>
        </p:txBody>
      </p:sp>
      <p:pic>
        <p:nvPicPr>
          <p:cNvPr id="115" name="Google Shape;115;p2" descr="C:\Users\Соня\Desktop\Мывместе 2\Шаблон\Элементы\Ресурс 4@2x.pn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0312077" y="200114"/>
            <a:ext cx="1460500" cy="242946"/>
          </a:xfrm>
          <a:prstGeom prst="rect">
            <a:avLst/>
          </a:prstGeom>
          <a:noFill/>
          <a:ln>
            <a:noFill/>
          </a:ln>
        </p:spPr>
      </p:pic>
      <p:sp>
        <p:nvSpPr>
          <p:cNvPr id="116" name="Google Shape;116;p2"/>
          <p:cNvSpPr txBox="1"/>
          <p:nvPr/>
        </p:nvSpPr>
        <p:spPr>
          <a:xfrm>
            <a:off x="4308491" y="1866354"/>
            <a:ext cx="6860252" cy="306014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fontScale="25000" lnSpcReduction="20000"/>
          </a:bodyPr>
          <a:lstStyle/>
          <a:p>
            <a:pPr algn="ctr">
              <a:lnSpc>
                <a:spcPct val="120000"/>
              </a:lnSpc>
            </a:pPr>
            <a:r>
              <a:rPr lang="ru-RU" sz="4000" b="1" i="1" dirty="0">
                <a:solidFill>
                  <a:schemeClr val="accent1"/>
                </a:solidFill>
                <a:latin typeface="Montserrat" panose="020B0604020202020204" charset="-52"/>
                <a:cs typeface="Times New Roman" panose="02020603050405020304" pitchFamily="18" charset="0"/>
              </a:rPr>
              <a:t>          </a:t>
            </a:r>
            <a:r>
              <a:rPr lang="ru-RU" sz="5600" b="1" i="1" dirty="0">
                <a:solidFill>
                  <a:schemeClr val="accent1">
                    <a:lumMod val="75000"/>
                  </a:schemeClr>
                </a:solidFill>
                <a:latin typeface="Montserrat" panose="020B0604020202020204" charset="-52"/>
                <a:cs typeface="Times New Roman" panose="02020603050405020304" pitchFamily="18" charset="0"/>
              </a:rPr>
              <a:t>Профессиональная деятельность сотрудников предприятия сопряжена со множеством ежедневных стресс-факторов, высоким психическим напряжением  вызванным ответственностью работы на химпроизводстве. </a:t>
            </a:r>
          </a:p>
          <a:p>
            <a:pPr algn="ctr">
              <a:lnSpc>
                <a:spcPct val="120000"/>
              </a:lnSpc>
            </a:pPr>
            <a:endParaRPr lang="ru-RU" sz="2000" b="1" i="1" dirty="0">
              <a:solidFill>
                <a:schemeClr val="accent1">
                  <a:lumMod val="75000"/>
                </a:schemeClr>
              </a:solidFill>
              <a:latin typeface="Montserrat" panose="020B0604020202020204" charset="-52"/>
              <a:cs typeface="Times New Roman" panose="02020603050405020304" pitchFamily="18" charset="0"/>
            </a:endParaRPr>
          </a:p>
          <a:p>
            <a:pPr algn="just">
              <a:lnSpc>
                <a:spcPct val="120000"/>
              </a:lnSpc>
            </a:pPr>
            <a:r>
              <a:rPr lang="ru-RU" sz="4800" b="1" i="1" dirty="0">
                <a:solidFill>
                  <a:schemeClr val="accent1">
                    <a:lumMod val="75000"/>
                  </a:schemeClr>
                </a:solidFill>
                <a:latin typeface="Montserrat" panose="020B0604020202020204" charset="-52"/>
                <a:cs typeface="Times New Roman" panose="02020603050405020304" pitchFamily="18" charset="0"/>
              </a:rPr>
              <a:t>     В рамках ФП «Укрепление общественного здоровья», распоряжения Минздрав Сам. обл. от 13.02.2019 №117-з «Профиль здоровья промышленного предприятия», реализуется  программа направленная на оказание лечебной и психологической помощи, поддержание физического и психического здоровья как социально значимой потребности сотрудников предприятия и их семей</a:t>
            </a:r>
            <a:r>
              <a:rPr lang="ru-RU" sz="5600" b="1" i="1" dirty="0">
                <a:solidFill>
                  <a:schemeClr val="accent1">
                    <a:lumMod val="75000"/>
                  </a:schemeClr>
                </a:solidFill>
                <a:latin typeface="Montserrat" panose="020B0604020202020204" charset="-52"/>
                <a:cs typeface="Times New Roman" panose="02020603050405020304" pitchFamily="18" charset="0"/>
              </a:rPr>
              <a:t>. </a:t>
            </a:r>
          </a:p>
          <a:p>
            <a:pPr>
              <a:lnSpc>
                <a:spcPct val="120000"/>
              </a:lnSpc>
            </a:pPr>
            <a:r>
              <a:rPr lang="ru-RU" sz="3600" dirty="0">
                <a:solidFill>
                  <a:schemeClr val="accent1"/>
                </a:solidFill>
                <a:latin typeface="Montserrat" panose="020B0604020202020204" charset="-52"/>
                <a:cs typeface="Times New Roman" panose="02020603050405020304" pitchFamily="18" charset="0"/>
              </a:rPr>
              <a:t> </a:t>
            </a:r>
            <a:endParaRPr lang="ru-RU" sz="3600" dirty="0">
              <a:solidFill>
                <a:schemeClr val="accent1"/>
              </a:solidFill>
              <a:latin typeface="Montserrat" panose="020B0604020202020204" charset="-52"/>
            </a:endParaRPr>
          </a:p>
          <a:p>
            <a:pPr marL="0" marR="0" lvl="0" indent="0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</a:pPr>
            <a:br>
              <a:rPr lang="ru-RU" sz="1500" dirty="0">
                <a:solidFill>
                  <a:schemeClr val="dk1"/>
                </a:solidFill>
                <a:latin typeface="Montserrat SemiBold"/>
                <a:ea typeface="Montserrat SemiBold"/>
                <a:cs typeface="Montserrat SemiBold"/>
                <a:sym typeface="Montserrat SemiBold"/>
              </a:rPr>
            </a:br>
            <a:endParaRPr sz="1500" dirty="0">
              <a:solidFill>
                <a:schemeClr val="accent6"/>
              </a:solidFill>
              <a:latin typeface="Montserrat SemiBold"/>
              <a:ea typeface="Montserrat SemiBold"/>
              <a:cs typeface="Montserrat SemiBold"/>
              <a:sym typeface="Montserrat SemiBold"/>
            </a:endParaRPr>
          </a:p>
        </p:txBody>
      </p:sp>
      <p:sp>
        <p:nvSpPr>
          <p:cNvPr id="118" name="Google Shape;118;p2"/>
          <p:cNvSpPr txBox="1"/>
          <p:nvPr/>
        </p:nvSpPr>
        <p:spPr>
          <a:xfrm>
            <a:off x="794522" y="4427918"/>
            <a:ext cx="3610973" cy="597730"/>
          </a:xfrm>
          <a:prstGeom prst="rect">
            <a:avLst/>
          </a:prstGeom>
          <a:gradFill flip="none" rotWithShape="1">
            <a:gsLst>
              <a:gs pos="50246">
                <a:srgbClr val="00B0F0"/>
              </a:gs>
              <a:gs pos="0">
                <a:schemeClr val="accent1">
                  <a:lumMod val="7000"/>
                  <a:lumOff val="93000"/>
                </a:schemeClr>
              </a:gs>
              <a:gs pos="74000">
                <a:srgbClr val="0070C0"/>
              </a:gs>
            </a:gsLst>
            <a:lin ang="8100000" scaled="1"/>
            <a:tileRect/>
          </a:gradFill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None/>
            </a:pPr>
            <a:r>
              <a:rPr lang="ru-RU" sz="1800" dirty="0"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rPr>
              <a:t>Целевая аудитория:</a:t>
            </a:r>
            <a:br>
              <a:rPr lang="ru-RU" sz="1500" dirty="0"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rPr>
            </a:br>
            <a:endParaRPr sz="1500" dirty="0">
              <a:solidFill>
                <a:schemeClr val="lt1"/>
              </a:solidFill>
              <a:latin typeface="Montserrat SemiBold"/>
              <a:ea typeface="Montserrat SemiBold"/>
              <a:cs typeface="Montserrat SemiBold"/>
              <a:sym typeface="Montserrat SemiBold"/>
            </a:endParaRPr>
          </a:p>
        </p:txBody>
      </p:sp>
      <p:sp>
        <p:nvSpPr>
          <p:cNvPr id="120" name="Google Shape;120;p2"/>
          <p:cNvSpPr txBox="1"/>
          <p:nvPr/>
        </p:nvSpPr>
        <p:spPr>
          <a:xfrm>
            <a:off x="794522" y="5641903"/>
            <a:ext cx="3610973" cy="559166"/>
          </a:xfrm>
          <a:prstGeom prst="rect">
            <a:avLst/>
          </a:prstGeom>
          <a:gradFill>
            <a:gsLst>
              <a:gs pos="50246">
                <a:srgbClr val="00B0F0"/>
              </a:gs>
              <a:gs pos="0">
                <a:schemeClr val="accent1">
                  <a:lumMod val="7000"/>
                  <a:lumOff val="93000"/>
                </a:schemeClr>
              </a:gs>
              <a:gs pos="74000">
                <a:srgbClr val="0070C0"/>
              </a:gs>
            </a:gsLst>
            <a:lin ang="8100000" scaled="1"/>
          </a:gradFill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None/>
            </a:pPr>
            <a:r>
              <a:rPr lang="ru-RU" sz="1800" dirty="0"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rPr>
              <a:t>Цель:</a:t>
            </a:r>
            <a:endParaRPr sz="1500" dirty="0">
              <a:solidFill>
                <a:schemeClr val="lt1"/>
              </a:solidFill>
              <a:latin typeface="Montserrat SemiBold"/>
              <a:ea typeface="Montserrat SemiBold"/>
              <a:cs typeface="Montserrat SemiBold"/>
              <a:sym typeface="Montserrat SemiBold"/>
            </a:endParaRPr>
          </a:p>
        </p:txBody>
      </p:sp>
      <p:sp>
        <p:nvSpPr>
          <p:cNvPr id="121" name="Google Shape;121;p2"/>
          <p:cNvSpPr txBox="1"/>
          <p:nvPr/>
        </p:nvSpPr>
        <p:spPr>
          <a:xfrm>
            <a:off x="4420244" y="4275432"/>
            <a:ext cx="4301144" cy="96024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fontScale="92500" lnSpcReduction="20000"/>
          </a:bodyPr>
          <a:lstStyle/>
          <a:p>
            <a:pPr algn="ctr"/>
            <a:r>
              <a:rPr lang="ru-RU" b="1" i="1" dirty="0">
                <a:solidFill>
                  <a:schemeClr val="accent1"/>
                </a:solidFill>
                <a:latin typeface="Montserrat" panose="020B0604020202020204" charset="-52"/>
              </a:rPr>
              <a:t>Сотрудники организации и их семьи</a:t>
            </a:r>
          </a:p>
          <a:p>
            <a:pPr algn="ctr"/>
            <a:endParaRPr lang="ru-RU" b="1" i="1" dirty="0">
              <a:solidFill>
                <a:schemeClr val="accent1"/>
              </a:solidFill>
              <a:latin typeface="Montserrat" panose="020B0604020202020204" charset="-52"/>
            </a:endParaRPr>
          </a:p>
          <a:p>
            <a:pPr algn="ctr"/>
            <a:r>
              <a:rPr lang="ru-RU" b="1" i="1" dirty="0">
                <a:solidFill>
                  <a:schemeClr val="accent1"/>
                </a:solidFill>
                <a:latin typeface="Montserrat" panose="020B0604020202020204" charset="-52"/>
              </a:rPr>
              <a:t>Подшефные учреждения</a:t>
            </a:r>
          </a:p>
        </p:txBody>
      </p:sp>
      <p:sp>
        <p:nvSpPr>
          <p:cNvPr id="122" name="Google Shape;122;p2"/>
          <p:cNvSpPr txBox="1"/>
          <p:nvPr/>
        </p:nvSpPr>
        <p:spPr>
          <a:xfrm>
            <a:off x="4405495" y="5662274"/>
            <a:ext cx="6991983" cy="7705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fontScale="85000" lnSpcReduction="10000"/>
          </a:bodyPr>
          <a:lstStyle/>
          <a:p>
            <a:pPr algn="ctr">
              <a:buClr>
                <a:schemeClr val="dk1"/>
              </a:buClr>
              <a:buSzPts val="1400"/>
            </a:pPr>
            <a:r>
              <a:rPr lang="ru-RU" b="1" i="1" dirty="0">
                <a:solidFill>
                  <a:schemeClr val="accent1"/>
                </a:solidFill>
                <a:latin typeface="Montserrat" panose="020B0604020202020204" charset="-52"/>
              </a:rPr>
              <a:t>Сохранение физического и психологического здоровья сотрудников организаций и их семей, для повышения качества жизни и эффективной профессиональной деятельности </a:t>
            </a:r>
          </a:p>
          <a:p>
            <a:pPr lvl="0">
              <a:buClr>
                <a:schemeClr val="dk1"/>
              </a:buClr>
              <a:buSzPts val="1400"/>
            </a:pPr>
            <a:endParaRPr sz="1500" dirty="0">
              <a:solidFill>
                <a:schemeClr val="accent6"/>
              </a:solidFill>
              <a:latin typeface="Montserrat SemiBold"/>
              <a:ea typeface="Montserrat SemiBold"/>
              <a:cs typeface="Montserrat SemiBold"/>
              <a:sym typeface="Montserrat SemiBold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2" name="Google Shape;142;p4" descr="C:\Users\Соня\Desktop\Мывместе 2\Шаблон\Элементы\Ресурс 12@2x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04777" y="1915166"/>
            <a:ext cx="6674287" cy="3962064"/>
          </a:xfrm>
          <a:prstGeom prst="rect">
            <a:avLst/>
          </a:prstGeom>
          <a:noFill/>
          <a:ln>
            <a:noFill/>
          </a:ln>
        </p:spPr>
      </p:pic>
      <p:sp>
        <p:nvSpPr>
          <p:cNvPr id="143" name="Google Shape;143;p4"/>
          <p:cNvSpPr/>
          <p:nvPr/>
        </p:nvSpPr>
        <p:spPr>
          <a:xfrm>
            <a:off x="-53900" y="-77786"/>
            <a:ext cx="12245900" cy="6935786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4" name="Google Shape;144;p4"/>
          <p:cNvSpPr/>
          <p:nvPr/>
        </p:nvSpPr>
        <p:spPr>
          <a:xfrm>
            <a:off x="398796" y="236981"/>
            <a:ext cx="7813357" cy="169277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3200" b="1" dirty="0">
                <a:solidFill>
                  <a:schemeClr val="accent1">
                    <a:lumMod val="75000"/>
                  </a:schemeClr>
                </a:solidFill>
                <a:latin typeface="Montserrat Black"/>
                <a:ea typeface="Montserrat Black"/>
                <a:cs typeface="Montserrat Black"/>
                <a:sym typeface="Montserrat Black"/>
              </a:rPr>
              <a:t>ПРИЗНАНИЕ И ВОВЛЕЧЕННОСТЬ</a:t>
            </a:r>
            <a:endParaRPr dirty="0">
              <a:solidFill>
                <a:schemeClr val="accent1">
                  <a:lumMod val="75000"/>
                </a:schemeClr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3200" b="1" dirty="0">
                <a:solidFill>
                  <a:schemeClr val="accent1">
                    <a:lumMod val="75000"/>
                  </a:schemeClr>
                </a:solidFill>
                <a:latin typeface="Montserrat Black"/>
                <a:ea typeface="Montserrat Black"/>
                <a:cs typeface="Montserrat Black"/>
                <a:sym typeface="Montserrat Black"/>
              </a:rPr>
              <a:t>(«ДЕЙСТВУЮЩИЕ ЛИЦА») </a:t>
            </a:r>
            <a:endParaRPr dirty="0">
              <a:solidFill>
                <a:schemeClr val="accent1">
                  <a:lumMod val="75000"/>
                </a:schemeClr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40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6" name="Google Shape;146;p4"/>
          <p:cNvSpPr txBox="1"/>
          <p:nvPr/>
        </p:nvSpPr>
        <p:spPr>
          <a:xfrm>
            <a:off x="824613" y="1309487"/>
            <a:ext cx="10605385" cy="4592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fontScale="40000" lnSpcReduction="20000"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ct val="100000"/>
              <a:buFont typeface="Arial"/>
              <a:buNone/>
            </a:pPr>
            <a:r>
              <a:rPr lang="ru-RU" sz="3800" b="1" dirty="0">
                <a:solidFill>
                  <a:schemeClr val="accent1">
                    <a:lumMod val="75000"/>
                  </a:schemeClr>
                </a:solidFill>
                <a:latin typeface="Montserrat"/>
                <a:ea typeface="Montserrat"/>
                <a:cs typeface="Montserrat"/>
                <a:sym typeface="Montserrat"/>
              </a:rPr>
              <a:t>БЛАГОПОЛУЧАТЕЛИ:  </a:t>
            </a:r>
            <a:r>
              <a:rPr lang="ru-RU" sz="3800" dirty="0">
                <a:solidFill>
                  <a:schemeClr val="accent1">
                    <a:lumMod val="75000"/>
                  </a:schemeClr>
                </a:solidFill>
                <a:latin typeface="Montserrat"/>
                <a:ea typeface="Montserrat"/>
                <a:cs typeface="Montserrat"/>
                <a:sym typeface="Montserrat"/>
              </a:rPr>
              <a:t>сотрудники АО «ТОАЗ» и их семьи, подшефные учреждения </a:t>
            </a:r>
            <a:endParaRPr sz="3800" dirty="0">
              <a:solidFill>
                <a:schemeClr val="accent1">
                  <a:lumMod val="75000"/>
                </a:schemeClr>
              </a:solidFill>
            </a:endParaRPr>
          </a:p>
          <a:p>
            <a:pPr marL="0" marR="0" lvl="0" indent="0" algn="l" rtl="0">
              <a:spcBef>
                <a:spcPts val="187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None/>
            </a:pPr>
            <a:br>
              <a:rPr lang="ru-RU" sz="1500" i="1" dirty="0">
                <a:solidFill>
                  <a:schemeClr val="accent1">
                    <a:lumMod val="75000"/>
                  </a:schemeClr>
                </a:solidFill>
                <a:latin typeface="Montserrat SemiBold"/>
                <a:ea typeface="Montserrat SemiBold"/>
                <a:cs typeface="Montserrat SemiBold"/>
                <a:sym typeface="Montserrat SemiBold"/>
              </a:rPr>
            </a:br>
            <a:endParaRPr sz="1500" i="1" dirty="0">
              <a:solidFill>
                <a:schemeClr val="accent1">
                  <a:lumMod val="75000"/>
                </a:schemeClr>
              </a:solidFill>
              <a:latin typeface="Montserrat SemiBold"/>
              <a:ea typeface="Montserrat SemiBold"/>
              <a:cs typeface="Montserrat SemiBold"/>
              <a:sym typeface="Montserrat SemiBold"/>
            </a:endParaRPr>
          </a:p>
        </p:txBody>
      </p:sp>
      <p:pic>
        <p:nvPicPr>
          <p:cNvPr id="147" name="Google Shape;147;p4" descr="C:\Users\Соня\Desktop\Мывместе 2\Шаблон\Элементы\Ресурс 4@2x.pn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9538189" y="326822"/>
            <a:ext cx="2234388" cy="371678"/>
          </a:xfrm>
          <a:prstGeom prst="rect">
            <a:avLst/>
          </a:prstGeom>
          <a:noFill/>
          <a:ln>
            <a:noFill/>
          </a:ln>
        </p:spPr>
      </p:pic>
      <p:sp>
        <p:nvSpPr>
          <p:cNvPr id="149" name="Google Shape;149;p4"/>
          <p:cNvSpPr txBox="1"/>
          <p:nvPr/>
        </p:nvSpPr>
        <p:spPr>
          <a:xfrm>
            <a:off x="824614" y="1633468"/>
            <a:ext cx="10229762" cy="5779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fontScale="92500" lnSpcReduction="10000"/>
          </a:bodyPr>
          <a:lstStyle/>
          <a:p>
            <a:r>
              <a:rPr lang="ru-RU" b="1" i="1" dirty="0">
                <a:solidFill>
                  <a:schemeClr val="accent1">
                    <a:lumMod val="75000"/>
                  </a:schemeClr>
                </a:solidFill>
                <a:latin typeface="Montserrat"/>
                <a:ea typeface="Montserrat"/>
                <a:cs typeface="Montserrat"/>
                <a:sym typeface="Montserrat"/>
              </a:rPr>
              <a:t>УЧАСТНИКИ : </a:t>
            </a:r>
            <a:r>
              <a:rPr lang="ru-RU" dirty="0">
                <a:solidFill>
                  <a:schemeClr val="accent1">
                    <a:lumMod val="75000"/>
                  </a:schemeClr>
                </a:solidFill>
                <a:latin typeface="Montserrat"/>
                <a:ea typeface="Montserrat"/>
                <a:cs typeface="Montserrat"/>
                <a:sym typeface="Montserrat"/>
              </a:rPr>
              <a:t>Администрация </a:t>
            </a:r>
            <a:r>
              <a:rPr lang="ru-RU" dirty="0" err="1">
                <a:solidFill>
                  <a:schemeClr val="accent1">
                    <a:lumMod val="75000"/>
                  </a:schemeClr>
                </a:solidFill>
                <a:latin typeface="Montserrat"/>
                <a:ea typeface="Montserrat"/>
                <a:cs typeface="Montserrat"/>
                <a:sym typeface="Montserrat"/>
              </a:rPr>
              <a:t>ТОАЗа</a:t>
            </a:r>
            <a:r>
              <a:rPr lang="ru-RU" dirty="0">
                <a:solidFill>
                  <a:schemeClr val="accent1">
                    <a:lumMod val="75000"/>
                  </a:schemeClr>
                </a:solidFill>
                <a:latin typeface="Montserrat"/>
                <a:ea typeface="Montserrat"/>
                <a:cs typeface="Montserrat"/>
                <a:sym typeface="Montserrat"/>
              </a:rPr>
              <a:t>, сотрудники медико-санитарной части № 7 , волонтеры </a:t>
            </a:r>
            <a:endParaRPr dirty="0">
              <a:solidFill>
                <a:schemeClr val="accent1">
                  <a:lumMod val="75000"/>
                </a:schemeClr>
              </a:solidFill>
              <a:latin typeface="Montserrat SemiBold"/>
              <a:ea typeface="Montserrat SemiBold"/>
              <a:cs typeface="Montserrat SemiBold"/>
              <a:sym typeface="Montserrat SemiBold"/>
            </a:endParaRPr>
          </a:p>
        </p:txBody>
      </p:sp>
      <p:sp>
        <p:nvSpPr>
          <p:cNvPr id="151" name="Google Shape;151;p4"/>
          <p:cNvSpPr txBox="1"/>
          <p:nvPr/>
        </p:nvSpPr>
        <p:spPr>
          <a:xfrm>
            <a:off x="824613" y="2253732"/>
            <a:ext cx="10947962" cy="11752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fontScale="25000" lnSpcReduction="20000"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</a:pPr>
            <a:r>
              <a:rPr lang="ru-RU" sz="7200" b="1" i="1" dirty="0">
                <a:solidFill>
                  <a:schemeClr val="accent1">
                    <a:lumMod val="75000"/>
                  </a:schemeClr>
                </a:solidFill>
                <a:latin typeface="Montserrat"/>
                <a:ea typeface="Montserrat"/>
                <a:cs typeface="Montserrat"/>
                <a:sym typeface="Montserrat"/>
              </a:rPr>
              <a:t>ПАРТНЁРЫ:</a:t>
            </a:r>
            <a:r>
              <a:rPr lang="ru-RU" sz="2900" b="1" i="1" dirty="0">
                <a:solidFill>
                  <a:schemeClr val="accent1">
                    <a:lumMod val="75000"/>
                  </a:schemeClr>
                </a:solidFill>
                <a:latin typeface="Montserrat"/>
                <a:ea typeface="Montserrat"/>
                <a:cs typeface="Montserrat"/>
                <a:sym typeface="Montserrat"/>
              </a:rPr>
              <a:t>      </a:t>
            </a:r>
            <a:r>
              <a:rPr lang="ru-RU" sz="6400" dirty="0">
                <a:solidFill>
                  <a:schemeClr val="accent1">
                    <a:lumMod val="75000"/>
                  </a:schemeClr>
                </a:solidFill>
                <a:latin typeface="Montserrat"/>
                <a:ea typeface="Montserrat"/>
                <a:cs typeface="Montserrat"/>
                <a:sym typeface="Montserrat"/>
              </a:rPr>
              <a:t>ФГБУ ВО Тольяттинский государственный университет, 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</a:pPr>
            <a:r>
              <a:rPr lang="ru-RU" sz="6400" dirty="0">
                <a:solidFill>
                  <a:schemeClr val="accent1">
                    <a:lumMod val="75000"/>
                  </a:schemeClr>
                </a:solidFill>
                <a:latin typeface="Montserrat"/>
                <a:ea typeface="Montserrat"/>
                <a:cs typeface="Montserrat"/>
                <a:sym typeface="Montserrat"/>
              </a:rPr>
              <a:t>                               </a:t>
            </a:r>
            <a:endParaRPr lang="ru-RU" sz="6400" b="1" dirty="0">
              <a:solidFill>
                <a:schemeClr val="accent1">
                  <a:lumMod val="75000"/>
                </a:schemeClr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</a:pPr>
            <a:r>
              <a:rPr lang="ru-RU" sz="6400" dirty="0">
                <a:solidFill>
                  <a:schemeClr val="accent1">
                    <a:lumMod val="75000"/>
                  </a:schemeClr>
                </a:solidFill>
                <a:latin typeface="Montserrat"/>
                <a:ea typeface="Montserrat"/>
                <a:cs typeface="Montserrat"/>
                <a:sym typeface="Montserrat"/>
              </a:rPr>
              <a:t>                               ГБУЗ «Самарский областной центр общественного здоровья и медицинской профилактики», 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</a:pPr>
            <a:r>
              <a:rPr lang="ru-RU" sz="6400" dirty="0">
                <a:solidFill>
                  <a:schemeClr val="accent1">
                    <a:lumMod val="75000"/>
                  </a:schemeClr>
                </a:solidFill>
                <a:latin typeface="Montserrat"/>
                <a:ea typeface="Montserrat"/>
                <a:cs typeface="Montserrat"/>
                <a:sym typeface="Montserrat"/>
              </a:rPr>
              <a:t>                               Волонтеры -медики  </a:t>
            </a:r>
          </a:p>
        </p:txBody>
      </p:sp>
      <p:sp>
        <p:nvSpPr>
          <p:cNvPr id="153" name="Google Shape;153;p4"/>
          <p:cNvSpPr txBox="1"/>
          <p:nvPr/>
        </p:nvSpPr>
        <p:spPr>
          <a:xfrm>
            <a:off x="824613" y="3428999"/>
            <a:ext cx="10229764" cy="64959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</a:pPr>
            <a:r>
              <a:rPr lang="ru-RU" b="1" dirty="0">
                <a:solidFill>
                  <a:schemeClr val="accent1">
                    <a:lumMod val="75000"/>
                  </a:schemeClr>
                </a:solidFill>
                <a:latin typeface="Montserrat"/>
                <a:ea typeface="Montserrat"/>
                <a:cs typeface="Montserrat"/>
                <a:sym typeface="Montserrat"/>
              </a:rPr>
              <a:t>ОРГАНЫ ВЛАСТИ: </a:t>
            </a:r>
            <a:r>
              <a:rPr lang="ru-RU" b="1" i="1" dirty="0">
                <a:solidFill>
                  <a:schemeClr val="accent1">
                    <a:lumMod val="75000"/>
                  </a:schemeClr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ru-RU" dirty="0">
                <a:solidFill>
                  <a:schemeClr val="accent1">
                    <a:lumMod val="75000"/>
                  </a:schemeClr>
                </a:solidFill>
                <a:latin typeface="Montserrat"/>
                <a:ea typeface="Montserrat"/>
                <a:cs typeface="Montserrat"/>
                <a:sym typeface="Montserrat"/>
              </a:rPr>
              <a:t>Администрация </a:t>
            </a:r>
            <a:r>
              <a:rPr lang="ru-RU" dirty="0" err="1">
                <a:solidFill>
                  <a:schemeClr val="accent1">
                    <a:lumMod val="75000"/>
                  </a:schemeClr>
                </a:solidFill>
                <a:latin typeface="Montserrat"/>
                <a:ea typeface="Montserrat"/>
                <a:cs typeface="Montserrat"/>
                <a:sym typeface="Montserrat"/>
              </a:rPr>
              <a:t>г.о</a:t>
            </a:r>
            <a:r>
              <a:rPr lang="ru-RU" dirty="0">
                <a:solidFill>
                  <a:schemeClr val="accent1">
                    <a:lumMod val="75000"/>
                  </a:schemeClr>
                </a:solidFill>
                <a:latin typeface="Montserrat"/>
                <a:ea typeface="Montserrat"/>
                <a:cs typeface="Montserrat"/>
                <a:sym typeface="Montserrat"/>
              </a:rPr>
              <a:t>. Тольятти,</a:t>
            </a:r>
            <a:endParaRPr dirty="0">
              <a:solidFill>
                <a:schemeClr val="accent1">
                  <a:lumMod val="75000"/>
                </a:schemeClr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55" name="Google Shape;155;p4"/>
          <p:cNvSpPr txBox="1"/>
          <p:nvPr/>
        </p:nvSpPr>
        <p:spPr>
          <a:xfrm>
            <a:off x="835381" y="3918379"/>
            <a:ext cx="10947963" cy="18383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fontScale="92500" lnSpcReduction="10000"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</a:pPr>
            <a:r>
              <a:rPr lang="ru-RU" b="1" dirty="0">
                <a:solidFill>
                  <a:schemeClr val="accent1">
                    <a:lumMod val="75000"/>
                  </a:schemeClr>
                </a:solidFill>
                <a:latin typeface="Montserrat"/>
                <a:ea typeface="Montserrat"/>
                <a:cs typeface="Montserrat"/>
                <a:sym typeface="Montserrat"/>
              </a:rPr>
              <a:t>МЕДИА</a:t>
            </a:r>
            <a:r>
              <a:rPr lang="ru-RU" dirty="0">
                <a:solidFill>
                  <a:schemeClr val="accent1">
                    <a:lumMod val="75000"/>
                  </a:schemeClr>
                </a:solidFill>
                <a:latin typeface="Montserrat"/>
                <a:ea typeface="Montserrat"/>
                <a:cs typeface="Montserrat"/>
                <a:sym typeface="Montserrat"/>
              </a:rPr>
              <a:t>: </a:t>
            </a:r>
            <a:r>
              <a:rPr lang="ru-RU" i="1" dirty="0">
                <a:solidFill>
                  <a:schemeClr val="accent1">
                    <a:lumMod val="75000"/>
                  </a:schemeClr>
                </a:solidFill>
                <a:latin typeface="Montserrat"/>
                <a:ea typeface="Montserrat"/>
                <a:cs typeface="Montserrat"/>
                <a:sym typeface="Montserrat"/>
              </a:rPr>
              <a:t>АО «ТОАЗ» </a:t>
            </a:r>
            <a:r>
              <a:rPr lang="en-US" i="1" dirty="0">
                <a:solidFill>
                  <a:schemeClr val="accent1">
                    <a:lumMod val="75000"/>
                  </a:schemeClr>
                </a:solidFill>
                <a:latin typeface="Montserrat"/>
                <a:ea typeface="Montserrat"/>
                <a:cs typeface="Montserrat"/>
                <a:sym typeface="Montserrat"/>
              </a:rPr>
              <a:t>https://www.toaz.ru/press-center/news</a:t>
            </a:r>
            <a:endParaRPr lang="ru-RU" i="1" dirty="0">
              <a:solidFill>
                <a:schemeClr val="accent1">
                  <a:lumMod val="75000"/>
                </a:schemeClr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</a:pPr>
            <a:endParaRPr lang="ru-RU" sz="1000" i="1" dirty="0">
              <a:solidFill>
                <a:schemeClr val="accent1">
                  <a:lumMod val="75000"/>
                </a:schemeClr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>
              <a:buClr>
                <a:schemeClr val="lt1"/>
              </a:buClr>
              <a:buSzPts val="1400"/>
            </a:pPr>
            <a:r>
              <a:rPr lang="ru-RU" b="1" i="1" dirty="0">
                <a:solidFill>
                  <a:schemeClr val="accent1">
                    <a:lumMod val="75000"/>
                  </a:schemeClr>
                </a:solidFill>
                <a:latin typeface="Montserrat"/>
                <a:ea typeface="Montserrat"/>
                <a:cs typeface="Montserrat"/>
                <a:sym typeface="Montserrat"/>
              </a:rPr>
              <a:t>ЭКСПЕРТЫ:  </a:t>
            </a:r>
          </a:p>
          <a:p>
            <a:pPr>
              <a:buClr>
                <a:schemeClr val="lt1"/>
              </a:buClr>
              <a:buSzPts val="1400"/>
            </a:pPr>
            <a:r>
              <a:rPr lang="ru-RU" dirty="0">
                <a:solidFill>
                  <a:schemeClr val="accent1">
                    <a:lumMod val="75000"/>
                  </a:schemeClr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ru-RU" b="1" dirty="0">
                <a:solidFill>
                  <a:schemeClr val="accent1">
                    <a:lumMod val="75000"/>
                  </a:schemeClr>
                </a:solidFill>
                <a:latin typeface="Montserrat"/>
                <a:ea typeface="Montserrat"/>
                <a:cs typeface="Montserrat"/>
                <a:sym typeface="Montserrat"/>
              </a:rPr>
              <a:t>Главный внештатный специалист Министерства здравоохранения России в Приволжском Федеральном округе по медицинской профилактике </a:t>
            </a:r>
            <a:r>
              <a:rPr lang="ru-RU" b="1" dirty="0" err="1">
                <a:solidFill>
                  <a:schemeClr val="accent1">
                    <a:lumMod val="75000"/>
                  </a:schemeClr>
                </a:solidFill>
                <a:latin typeface="Montserrat"/>
                <a:ea typeface="Montserrat"/>
                <a:cs typeface="Montserrat"/>
                <a:sym typeface="Montserrat"/>
              </a:rPr>
              <a:t>Мальшин</a:t>
            </a:r>
            <a:r>
              <a:rPr lang="ru-RU" b="1" dirty="0">
                <a:solidFill>
                  <a:schemeClr val="accent1">
                    <a:lumMod val="75000"/>
                  </a:schemeClr>
                </a:solidFill>
                <a:latin typeface="Montserrat"/>
                <a:ea typeface="Montserrat"/>
                <a:cs typeface="Montserrat"/>
                <a:sym typeface="Montserrat"/>
              </a:rPr>
              <a:t> Ю.А.</a:t>
            </a:r>
          </a:p>
          <a:p>
            <a:pPr>
              <a:buClr>
                <a:schemeClr val="lt1"/>
              </a:buClr>
              <a:buSzPts val="1400"/>
            </a:pPr>
            <a:endParaRPr lang="ru-RU" sz="800" b="1" dirty="0">
              <a:solidFill>
                <a:schemeClr val="accent1">
                  <a:lumMod val="75000"/>
                </a:schemeClr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>
              <a:buClr>
                <a:schemeClr val="lt1"/>
              </a:buClr>
              <a:buSzPts val="1400"/>
            </a:pPr>
            <a:r>
              <a:rPr lang="ru-RU" b="1" dirty="0">
                <a:solidFill>
                  <a:schemeClr val="accent1">
                    <a:lumMod val="75000"/>
                  </a:schemeClr>
                </a:solidFill>
                <a:latin typeface="Montserrat"/>
                <a:ea typeface="Montserrat"/>
                <a:cs typeface="Montserrat"/>
                <a:sym typeface="Montserrat"/>
              </a:rPr>
              <a:t>Главный внештатный специалист по медицинской психологии Министерства Здравоохранения Самарской области  Ковшова О.С.  (д.м.н.), профессор</a:t>
            </a:r>
          </a:p>
          <a:p>
            <a:pPr>
              <a:buClr>
                <a:schemeClr val="lt1"/>
              </a:buClr>
              <a:buSzPts val="1400"/>
            </a:pPr>
            <a:endParaRPr lang="ru-RU" i="1" dirty="0">
              <a:solidFill>
                <a:schemeClr val="accent1">
                  <a:lumMod val="75000"/>
                </a:schemeClr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</a:pPr>
            <a:endParaRPr lang="ru-RU" dirty="0"/>
          </a:p>
        </p:txBody>
      </p:sp>
      <p:sp>
        <p:nvSpPr>
          <p:cNvPr id="157" name="Google Shape;157;p4"/>
          <p:cNvSpPr txBox="1"/>
          <p:nvPr/>
        </p:nvSpPr>
        <p:spPr>
          <a:xfrm>
            <a:off x="824614" y="5623258"/>
            <a:ext cx="10146797" cy="53567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</a:pPr>
            <a:r>
              <a:rPr lang="ru-RU" dirty="0">
                <a:solidFill>
                  <a:schemeClr val="accent1">
                    <a:lumMod val="75000"/>
                  </a:schemeClr>
                </a:solidFill>
                <a:latin typeface="Montserrat"/>
                <a:sym typeface="Montserrat"/>
              </a:rPr>
              <a:t>В 2023г. МСЧ №7, отмечена наградой министерства здравоохранения Самарской области, награждена дипломом «Лучшая поликлиника» </a:t>
            </a:r>
            <a:endParaRPr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" name="Google Shape;182;p6"/>
          <p:cNvSpPr txBox="1"/>
          <p:nvPr/>
        </p:nvSpPr>
        <p:spPr>
          <a:xfrm>
            <a:off x="674342" y="5442143"/>
            <a:ext cx="2851264" cy="3408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</a:pPr>
            <a:endParaRPr sz="1400" b="1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83" name="Google Shape;183;p6"/>
          <p:cNvSpPr/>
          <p:nvPr/>
        </p:nvSpPr>
        <p:spPr>
          <a:xfrm>
            <a:off x="577922" y="327384"/>
            <a:ext cx="8439078" cy="12003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3600" b="1" dirty="0">
                <a:solidFill>
                  <a:srgbClr val="002060"/>
                </a:solidFill>
                <a:latin typeface="Montserrat Black"/>
                <a:ea typeface="Montserrat Black"/>
                <a:cs typeface="Montserrat Black"/>
                <a:sym typeface="Montserrat Black"/>
              </a:rPr>
              <a:t>УСТОЙЧИВОСТЬ ОРГАНИЗАЦИИ</a:t>
            </a:r>
            <a:endParaRPr dirty="0">
              <a:solidFill>
                <a:srgbClr val="002060"/>
              </a:solidFill>
            </a:endParaRPr>
          </a:p>
        </p:txBody>
      </p:sp>
      <p:sp>
        <p:nvSpPr>
          <p:cNvPr id="184" name="Google Shape;184;p6"/>
          <p:cNvSpPr txBox="1"/>
          <p:nvPr/>
        </p:nvSpPr>
        <p:spPr>
          <a:xfrm>
            <a:off x="898914" y="2337216"/>
            <a:ext cx="3089498" cy="13058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FF954D"/>
              </a:buClr>
              <a:buSzPts val="1400"/>
              <a:buFont typeface="Arial"/>
              <a:buNone/>
            </a:pPr>
            <a:r>
              <a:rPr lang="ru-RU" sz="1400" b="1" dirty="0">
                <a:solidFill>
                  <a:srgbClr val="002060"/>
                </a:solidFill>
                <a:latin typeface="Montserrat Black"/>
                <a:ea typeface="Montserrat Black"/>
                <a:cs typeface="Montserrat Black"/>
                <a:sym typeface="Montserrat Black"/>
              </a:rPr>
              <a:t>ОПЫТ РАБОТЫ                             ПО ЗАЯВЛЕННОМУ НАПРАВЛЕНИЮ:</a:t>
            </a:r>
            <a:endParaRPr dirty="0">
              <a:solidFill>
                <a:srgbClr val="002060"/>
              </a:solidFill>
            </a:endParaRPr>
          </a:p>
          <a:p>
            <a:pPr marL="0" marR="0" lvl="0" indent="0" algn="l" rtl="0">
              <a:spcBef>
                <a:spcPts val="300"/>
              </a:spcBef>
              <a:spcAft>
                <a:spcPts val="0"/>
              </a:spcAft>
              <a:buClr>
                <a:srgbClr val="FF954D"/>
              </a:buClr>
              <a:buSzPts val="1500"/>
              <a:buFont typeface="Arial"/>
              <a:buNone/>
            </a:pPr>
            <a:br>
              <a:rPr lang="ru-RU" sz="1500" dirty="0">
                <a:solidFill>
                  <a:srgbClr val="FF954D"/>
                </a:solidFill>
                <a:latin typeface="Montserrat Black"/>
                <a:ea typeface="Montserrat Black"/>
                <a:cs typeface="Montserrat Black"/>
                <a:sym typeface="Montserrat Black"/>
              </a:rPr>
            </a:br>
            <a:endParaRPr sz="1500" dirty="0">
              <a:solidFill>
                <a:srgbClr val="FF954D"/>
              </a:solidFill>
              <a:latin typeface="Montserrat Black"/>
              <a:ea typeface="Montserrat Black"/>
              <a:cs typeface="Montserrat Black"/>
              <a:sym typeface="Montserrat Black"/>
            </a:endParaRPr>
          </a:p>
        </p:txBody>
      </p:sp>
      <p:sp>
        <p:nvSpPr>
          <p:cNvPr id="185" name="Google Shape;185;p6"/>
          <p:cNvSpPr/>
          <p:nvPr/>
        </p:nvSpPr>
        <p:spPr>
          <a:xfrm>
            <a:off x="518699" y="2172357"/>
            <a:ext cx="3079973" cy="1143862"/>
          </a:xfrm>
          <a:prstGeom prst="roundRect">
            <a:avLst>
              <a:gd name="adj" fmla="val 50000"/>
            </a:avLst>
          </a:prstGeom>
          <a:noFill/>
          <a:ln w="28575" cap="flat" cmpd="sng">
            <a:solidFill>
              <a:srgbClr val="332B9B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86" name="Google Shape;186;p6"/>
          <p:cNvPicPr preferRelativeResize="0"/>
          <p:nvPr/>
        </p:nvPicPr>
        <p:blipFill rotWithShape="1">
          <a:blip r:embed="rId3">
            <a:alphaModFix/>
            <a:duotone>
              <a:prstClr val="black"/>
              <a:schemeClr val="accent1">
                <a:tint val="45000"/>
                <a:satMod val="400000"/>
              </a:schemeClr>
            </a:duotone>
          </a:blip>
          <a:srcRect/>
          <a:stretch/>
        </p:blipFill>
        <p:spPr>
          <a:xfrm>
            <a:off x="4048164" y="2440587"/>
            <a:ext cx="472818" cy="547846"/>
          </a:xfrm>
          <a:prstGeom prst="rect">
            <a:avLst/>
          </a:prstGeom>
          <a:noFill/>
          <a:ln>
            <a:noFill/>
          </a:ln>
        </p:spPr>
      </p:pic>
      <p:sp>
        <p:nvSpPr>
          <p:cNvPr id="187" name="Google Shape;187;p6"/>
          <p:cNvSpPr txBox="1"/>
          <p:nvPr/>
        </p:nvSpPr>
        <p:spPr>
          <a:xfrm>
            <a:off x="745080" y="4575596"/>
            <a:ext cx="3507987" cy="13058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FF954D"/>
              </a:buClr>
              <a:buSzPts val="1400"/>
              <a:buFont typeface="Arial"/>
              <a:buNone/>
            </a:pPr>
            <a:r>
              <a:rPr lang="ru-RU" sz="1400" b="1" dirty="0">
                <a:solidFill>
                  <a:srgbClr val="002060"/>
                </a:solidFill>
                <a:latin typeface="Montserrat Black"/>
                <a:ea typeface="Montserrat Black"/>
                <a:cs typeface="Montserrat Black"/>
                <a:sym typeface="Montserrat Black"/>
              </a:rPr>
              <a:t>КАНАЛЫ</a:t>
            </a:r>
            <a:endParaRPr dirty="0">
              <a:solidFill>
                <a:srgbClr val="002060"/>
              </a:solidFill>
            </a:endParaRPr>
          </a:p>
          <a:p>
            <a:pPr marL="0" marR="0" lvl="0" indent="0" algn="l" rtl="0">
              <a:spcBef>
                <a:spcPts val="280"/>
              </a:spcBef>
              <a:spcAft>
                <a:spcPts val="0"/>
              </a:spcAft>
              <a:buClr>
                <a:srgbClr val="FF954D"/>
              </a:buClr>
              <a:buSzPts val="1400"/>
              <a:buFont typeface="Arial"/>
              <a:buNone/>
            </a:pPr>
            <a:r>
              <a:rPr lang="ru-RU" sz="1400" b="1" dirty="0">
                <a:solidFill>
                  <a:srgbClr val="002060"/>
                </a:solidFill>
                <a:latin typeface="Montserrat Black"/>
                <a:ea typeface="Montserrat Black"/>
                <a:cs typeface="Montserrat Black"/>
                <a:sym typeface="Montserrat Black"/>
              </a:rPr>
              <a:t>КОММУНИКАЦИИ С ЦА:</a:t>
            </a:r>
            <a:endParaRPr sz="1500" dirty="0">
              <a:solidFill>
                <a:srgbClr val="002060"/>
              </a:solidFill>
              <a:latin typeface="Montserrat Black"/>
              <a:ea typeface="Montserrat Black"/>
              <a:cs typeface="Montserrat Black"/>
              <a:sym typeface="Montserrat Black"/>
            </a:endParaRPr>
          </a:p>
          <a:p>
            <a:pPr marL="0" marR="0" lvl="0" indent="0" algn="l" rtl="0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</a:pPr>
            <a:endParaRPr sz="1500" dirty="0">
              <a:solidFill>
                <a:srgbClr val="FF954D"/>
              </a:solidFill>
              <a:latin typeface="Montserrat Black"/>
              <a:ea typeface="Montserrat Black"/>
              <a:cs typeface="Montserrat Black"/>
              <a:sym typeface="Montserrat Black"/>
            </a:endParaRPr>
          </a:p>
        </p:txBody>
      </p:sp>
      <p:sp>
        <p:nvSpPr>
          <p:cNvPr id="188" name="Google Shape;188;p6"/>
          <p:cNvSpPr/>
          <p:nvPr/>
        </p:nvSpPr>
        <p:spPr>
          <a:xfrm>
            <a:off x="518700" y="4420707"/>
            <a:ext cx="3079973" cy="1143862"/>
          </a:xfrm>
          <a:prstGeom prst="roundRect">
            <a:avLst>
              <a:gd name="adj" fmla="val 50000"/>
            </a:avLst>
          </a:prstGeom>
          <a:noFill/>
          <a:ln w="28575" cap="flat" cmpd="sng">
            <a:solidFill>
              <a:srgbClr val="3D2AC6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89" name="Google Shape;189;p6"/>
          <p:cNvPicPr preferRelativeResize="0"/>
          <p:nvPr/>
        </p:nvPicPr>
        <p:blipFill rotWithShape="1">
          <a:blip r:embed="rId3">
            <a:alphaModFix/>
            <a:duotone>
              <a:prstClr val="black"/>
              <a:schemeClr val="accent1">
                <a:tint val="45000"/>
                <a:satMod val="400000"/>
              </a:schemeClr>
            </a:duotone>
          </a:blip>
          <a:srcRect/>
          <a:stretch/>
        </p:blipFill>
        <p:spPr>
          <a:xfrm>
            <a:off x="4048164" y="4866941"/>
            <a:ext cx="472818" cy="547846"/>
          </a:xfrm>
          <a:prstGeom prst="rect">
            <a:avLst/>
          </a:prstGeom>
          <a:noFill/>
          <a:ln>
            <a:noFill/>
          </a:ln>
        </p:spPr>
      </p:pic>
      <p:sp>
        <p:nvSpPr>
          <p:cNvPr id="193" name="Google Shape;193;p6"/>
          <p:cNvSpPr txBox="1"/>
          <p:nvPr/>
        </p:nvSpPr>
        <p:spPr>
          <a:xfrm>
            <a:off x="5267912" y="1319607"/>
            <a:ext cx="6025173" cy="222000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r>
              <a:rPr lang="ru-RU" sz="1400" b="1" dirty="0">
                <a:solidFill>
                  <a:srgbClr val="3D2AC6"/>
                </a:solidFill>
                <a:latin typeface="Montserrat" panose="020B0604020202020204" charset="-52"/>
              </a:rPr>
              <a:t>    Опыт работы в пандемию </a:t>
            </a:r>
            <a:r>
              <a:rPr lang="en-US" sz="1400" b="1" dirty="0">
                <a:solidFill>
                  <a:srgbClr val="3D2AC6"/>
                </a:solidFill>
                <a:latin typeface="Montserrat" panose="020B0604020202020204" charset="-52"/>
              </a:rPr>
              <a:t>Covid-19</a:t>
            </a:r>
            <a:r>
              <a:rPr lang="ru-RU" sz="1400" b="1" dirty="0">
                <a:solidFill>
                  <a:srgbClr val="3D2AC6"/>
                </a:solidFill>
                <a:latin typeface="Montserrat" panose="020B0604020202020204" charset="-52"/>
              </a:rPr>
              <a:t>, отработанные алгоритмы экстренной помощи. </a:t>
            </a:r>
          </a:p>
          <a:p>
            <a:endParaRPr lang="ru-RU" sz="500" b="1" dirty="0">
              <a:solidFill>
                <a:srgbClr val="3D2AC6"/>
              </a:solidFill>
              <a:latin typeface="Montserrat" panose="020B0604020202020204" charset="-52"/>
            </a:endParaRPr>
          </a:p>
          <a:p>
            <a:r>
              <a:rPr lang="ru-RU" sz="1400" b="1" dirty="0">
                <a:solidFill>
                  <a:srgbClr val="3D2AC6"/>
                </a:solidFill>
                <a:latin typeface="Montserrat" panose="020B0604020202020204" charset="-52"/>
              </a:rPr>
              <a:t>    Рабочая группа проекта обладает кадровым потенциалом, полным штатом специалистов, материально-техническим ресурсом для реализации проекта (медицинским оборудованием, расходным материалом, транспортом), для организации психологического сопровождения (оборудование </a:t>
            </a:r>
            <a:r>
              <a:rPr lang="en-US" sz="1400" b="1" dirty="0">
                <a:solidFill>
                  <a:srgbClr val="3D2AC6"/>
                </a:solidFill>
                <a:latin typeface="Montserrat" panose="020B0604020202020204" charset="-52"/>
              </a:rPr>
              <a:t>VR</a:t>
            </a:r>
            <a:r>
              <a:rPr lang="ru-RU" sz="1400" b="1" dirty="0">
                <a:solidFill>
                  <a:srgbClr val="3D2AC6"/>
                </a:solidFill>
                <a:latin typeface="Montserrat" panose="020B0604020202020204" charset="-52"/>
              </a:rPr>
              <a:t>, приложение </a:t>
            </a:r>
            <a:r>
              <a:rPr lang="en-US" sz="1400" b="1" dirty="0">
                <a:solidFill>
                  <a:srgbClr val="3D2AC6"/>
                </a:solidFill>
                <a:latin typeface="Montserrat" panose="020B0604020202020204" charset="-52"/>
              </a:rPr>
              <a:t>VR</a:t>
            </a:r>
            <a:r>
              <a:rPr lang="ru-RU" sz="1400" b="1" dirty="0">
                <a:solidFill>
                  <a:srgbClr val="3D2AC6"/>
                </a:solidFill>
                <a:latin typeface="Montserrat" panose="020B0604020202020204" charset="-52"/>
              </a:rPr>
              <a:t> для релаксации, психодиагностическом комплексом, видео-ролик «Саморегуляция по Джекобсону»).</a:t>
            </a:r>
          </a:p>
        </p:txBody>
      </p:sp>
      <p:sp>
        <p:nvSpPr>
          <p:cNvPr id="194" name="Google Shape;194;p6"/>
          <p:cNvSpPr/>
          <p:nvPr/>
        </p:nvSpPr>
        <p:spPr>
          <a:xfrm>
            <a:off x="4626188" y="1265684"/>
            <a:ext cx="6987890" cy="2603883"/>
          </a:xfrm>
          <a:prstGeom prst="roundRect">
            <a:avLst>
              <a:gd name="adj" fmla="val 50000"/>
            </a:avLst>
          </a:prstGeom>
          <a:noFill/>
          <a:ln w="28575" cap="flat" cmpd="sng">
            <a:solidFill>
              <a:srgbClr val="332B9B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5" name="Google Shape;195;p6"/>
          <p:cNvSpPr txBox="1"/>
          <p:nvPr/>
        </p:nvSpPr>
        <p:spPr>
          <a:xfrm>
            <a:off x="5300250" y="4144132"/>
            <a:ext cx="5833265" cy="11784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FF954D"/>
              </a:buClr>
              <a:buSzPts val="1400"/>
              <a:buFont typeface="Arial"/>
              <a:buNone/>
            </a:pPr>
            <a:r>
              <a:rPr lang="ru-RU" b="1" dirty="0">
                <a:solidFill>
                  <a:srgbClr val="FF954D"/>
                </a:solidFill>
                <a:latin typeface="Montserrat" panose="00000500000000000000" pitchFamily="2" charset="-52"/>
                <a:sym typeface="Montserrat Black"/>
              </a:rPr>
              <a:t>     </a:t>
            </a:r>
            <a:r>
              <a:rPr lang="ru-RU" sz="1600" b="1" dirty="0">
                <a:solidFill>
                  <a:srgbClr val="3D2AC6"/>
                </a:solidFill>
                <a:latin typeface="Montserrat" panose="00000500000000000000" pitchFamily="2" charset="-52"/>
                <a:sym typeface="Montserrat Black"/>
              </a:rPr>
              <a:t>ТОАЗ реализует программу, целью которой является поддержка социально-значимых и/или культурно-значимых инициатив, направленных на решение актуальных проблем региона присутствия; развитие социальной и/или культурной среды. 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FF954D"/>
              </a:buClr>
              <a:buSzPts val="1400"/>
              <a:buFont typeface="Arial"/>
              <a:buNone/>
            </a:pPr>
            <a:r>
              <a:rPr lang="en-US" sz="1600" b="1" dirty="0">
                <a:solidFill>
                  <a:srgbClr val="FF954D"/>
                </a:solidFill>
                <a:latin typeface="Montserrat Black"/>
                <a:sym typeface="Montserrat Black"/>
                <a:hlinkClick r:id="rId4"/>
              </a:rPr>
              <a:t>https://www.toaz.ru/social-responsibility/charity-and-support-of-the-region</a:t>
            </a:r>
            <a:r>
              <a:rPr lang="en-US" b="1" dirty="0">
                <a:solidFill>
                  <a:srgbClr val="FF954D"/>
                </a:solidFill>
                <a:latin typeface="Montserrat Black"/>
                <a:sym typeface="Montserrat Black"/>
                <a:hlinkClick r:id="rId4"/>
              </a:rPr>
              <a:t>/</a:t>
            </a:r>
            <a:endParaRPr lang="ru-RU" b="1" dirty="0">
              <a:solidFill>
                <a:srgbClr val="FF954D"/>
              </a:solidFill>
              <a:latin typeface="Montserrat Black"/>
              <a:sym typeface="Montserrat Black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FF954D"/>
              </a:buClr>
              <a:buSzPts val="1400"/>
              <a:buFont typeface="Arial"/>
              <a:buNone/>
            </a:pPr>
            <a:br>
              <a:rPr lang="ru-RU" sz="2800" dirty="0">
                <a:solidFill>
                  <a:srgbClr val="FF954D"/>
                </a:solidFill>
                <a:latin typeface="Montserrat Black"/>
                <a:ea typeface="Montserrat Black"/>
                <a:cs typeface="Montserrat Black"/>
                <a:sym typeface="Montserrat Black"/>
              </a:rPr>
            </a:br>
            <a:endParaRPr lang="ru-RU" sz="2800" i="1" dirty="0">
              <a:solidFill>
                <a:schemeClr val="accent2"/>
              </a:solidFill>
              <a:latin typeface="Montserrat Black"/>
              <a:ea typeface="Montserrat Black"/>
              <a:cs typeface="Montserrat Black"/>
              <a:sym typeface="Montserrat Black"/>
            </a:endParaRPr>
          </a:p>
        </p:txBody>
      </p:sp>
      <p:sp>
        <p:nvSpPr>
          <p:cNvPr id="196" name="Google Shape;196;p6"/>
          <p:cNvSpPr/>
          <p:nvPr/>
        </p:nvSpPr>
        <p:spPr>
          <a:xfrm>
            <a:off x="4699106" y="4008690"/>
            <a:ext cx="6914971" cy="2377362"/>
          </a:xfrm>
          <a:prstGeom prst="roundRect">
            <a:avLst>
              <a:gd name="adj" fmla="val 50000"/>
            </a:avLst>
          </a:prstGeom>
          <a:noFill/>
          <a:ln w="28575" cap="flat" cmpd="sng">
            <a:solidFill>
              <a:srgbClr val="3D2AC6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01" name="Google Shape;201;p6" descr="C:\Users\Соня\Desktop\Мывместе 2\Шаблон\Элементы\Ресурс 4@2x.png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9538189" y="326822"/>
            <a:ext cx="2234388" cy="37167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06207444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" name="Google Shape;182;p6"/>
          <p:cNvSpPr txBox="1"/>
          <p:nvPr/>
        </p:nvSpPr>
        <p:spPr>
          <a:xfrm>
            <a:off x="674342" y="5442143"/>
            <a:ext cx="2851264" cy="3408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</a:pPr>
            <a:endParaRPr sz="1400" b="1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83" name="Google Shape;183;p6"/>
          <p:cNvSpPr/>
          <p:nvPr/>
        </p:nvSpPr>
        <p:spPr>
          <a:xfrm>
            <a:off x="577922" y="327384"/>
            <a:ext cx="8439078" cy="12003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3600" b="1" dirty="0">
                <a:solidFill>
                  <a:srgbClr val="002060"/>
                </a:solidFill>
                <a:latin typeface="Montserrat Black"/>
                <a:ea typeface="Montserrat Black"/>
                <a:cs typeface="Montserrat Black"/>
                <a:sym typeface="Montserrat Black"/>
              </a:rPr>
              <a:t>УСТОЙЧИВОСТЬ ОРГАНИЗАЦИИ</a:t>
            </a:r>
            <a:endParaRPr dirty="0">
              <a:solidFill>
                <a:srgbClr val="002060"/>
              </a:solidFill>
            </a:endParaRPr>
          </a:p>
        </p:txBody>
      </p:sp>
      <p:sp>
        <p:nvSpPr>
          <p:cNvPr id="190" name="Google Shape;190;p6"/>
          <p:cNvSpPr txBox="1"/>
          <p:nvPr/>
        </p:nvSpPr>
        <p:spPr>
          <a:xfrm>
            <a:off x="881792" y="1844997"/>
            <a:ext cx="3507987" cy="13058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FF954D"/>
              </a:buClr>
              <a:buSzPts val="1400"/>
              <a:buFont typeface="Arial"/>
              <a:buNone/>
            </a:pPr>
            <a:r>
              <a:rPr lang="ru-RU" sz="1400" b="1" dirty="0">
                <a:solidFill>
                  <a:srgbClr val="002060"/>
                </a:solidFill>
                <a:latin typeface="Montserrat Black"/>
                <a:ea typeface="Montserrat Black"/>
                <a:cs typeface="Montserrat Black"/>
                <a:sym typeface="Montserrat Black"/>
              </a:rPr>
              <a:t>ФИНАНСИРОВАНИЕ</a:t>
            </a:r>
            <a:endParaRPr dirty="0">
              <a:solidFill>
                <a:srgbClr val="002060"/>
              </a:solidFill>
            </a:endParaRPr>
          </a:p>
          <a:p>
            <a:pPr marL="0" marR="0" lvl="0" indent="0" algn="l" rtl="0">
              <a:spcBef>
                <a:spcPts val="280"/>
              </a:spcBef>
              <a:spcAft>
                <a:spcPts val="0"/>
              </a:spcAft>
              <a:buClr>
                <a:srgbClr val="FF954D"/>
              </a:buClr>
              <a:buSzPts val="1400"/>
              <a:buFont typeface="Arial"/>
              <a:buNone/>
            </a:pPr>
            <a:r>
              <a:rPr lang="ru-RU" sz="1400" b="1" dirty="0">
                <a:solidFill>
                  <a:srgbClr val="002060"/>
                </a:solidFill>
                <a:latin typeface="Montserrat Black"/>
                <a:ea typeface="Montserrat Black"/>
                <a:cs typeface="Montserrat Black"/>
                <a:sym typeface="Montserrat Black"/>
              </a:rPr>
              <a:t>ПРОЕКТА: от 5 000 000 </a:t>
            </a:r>
            <a:r>
              <a:rPr lang="ru-RU" sz="1400" b="1" dirty="0" err="1">
                <a:solidFill>
                  <a:srgbClr val="002060"/>
                </a:solidFill>
                <a:latin typeface="Montserrat Black"/>
                <a:ea typeface="Montserrat Black"/>
                <a:cs typeface="Montserrat Black"/>
                <a:sym typeface="Montserrat Black"/>
              </a:rPr>
              <a:t>руб</a:t>
            </a:r>
            <a:endParaRPr sz="1400" dirty="0">
              <a:solidFill>
                <a:srgbClr val="002060"/>
              </a:solidFill>
              <a:latin typeface="Montserrat Black"/>
              <a:ea typeface="Montserrat Black"/>
              <a:cs typeface="Montserrat Black"/>
              <a:sym typeface="Montserrat Black"/>
            </a:endParaRPr>
          </a:p>
        </p:txBody>
      </p:sp>
      <p:sp>
        <p:nvSpPr>
          <p:cNvPr id="191" name="Google Shape;191;p6"/>
          <p:cNvSpPr/>
          <p:nvPr/>
        </p:nvSpPr>
        <p:spPr>
          <a:xfrm>
            <a:off x="559987" y="1623112"/>
            <a:ext cx="3507987" cy="1143862"/>
          </a:xfrm>
          <a:prstGeom prst="roundRect">
            <a:avLst>
              <a:gd name="adj" fmla="val 50000"/>
            </a:avLst>
          </a:prstGeom>
          <a:noFill/>
          <a:ln w="28575" cap="flat" cmpd="sng">
            <a:solidFill>
              <a:srgbClr val="332B9B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92" name="Google Shape;192;p6"/>
          <p:cNvPicPr preferRelativeResize="0"/>
          <p:nvPr/>
        </p:nvPicPr>
        <p:blipFill rotWithShape="1">
          <a:blip r:embed="rId3">
            <a:alphaModFix/>
            <a:duotone>
              <a:prstClr val="black"/>
              <a:schemeClr val="accent1">
                <a:tint val="45000"/>
                <a:satMod val="400000"/>
              </a:schemeClr>
            </a:duotone>
          </a:blip>
          <a:srcRect/>
          <a:stretch/>
        </p:blipFill>
        <p:spPr>
          <a:xfrm>
            <a:off x="4656235" y="1844997"/>
            <a:ext cx="472818" cy="547846"/>
          </a:xfrm>
          <a:prstGeom prst="rect">
            <a:avLst/>
          </a:prstGeom>
          <a:solidFill>
            <a:schemeClr val="bg1"/>
          </a:solidFill>
          <a:ln>
            <a:noFill/>
          </a:ln>
        </p:spPr>
      </p:pic>
      <p:sp>
        <p:nvSpPr>
          <p:cNvPr id="197" name="Google Shape;197;p6"/>
          <p:cNvSpPr txBox="1"/>
          <p:nvPr/>
        </p:nvSpPr>
        <p:spPr>
          <a:xfrm>
            <a:off x="5406106" y="5265006"/>
            <a:ext cx="5188739" cy="299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FF954D"/>
              </a:buClr>
              <a:buSzPts val="1400"/>
              <a:buFont typeface="Arial"/>
              <a:buNone/>
            </a:pPr>
            <a:endParaRPr dirty="0"/>
          </a:p>
          <a:p>
            <a:pPr marL="0" marR="0" lvl="0" indent="0" algn="l" rtl="0">
              <a:spcBef>
                <a:spcPts val="560"/>
              </a:spcBef>
              <a:spcAft>
                <a:spcPts val="0"/>
              </a:spcAft>
              <a:buClr>
                <a:srgbClr val="FF954D"/>
              </a:buClr>
              <a:buSzPts val="2800"/>
              <a:buFont typeface="Arial"/>
              <a:buNone/>
            </a:pPr>
            <a:br>
              <a:rPr lang="ru-RU" sz="2800" dirty="0">
                <a:solidFill>
                  <a:srgbClr val="FF954D"/>
                </a:solidFill>
                <a:latin typeface="Montserrat Black"/>
                <a:ea typeface="Montserrat Black"/>
                <a:cs typeface="Montserrat Black"/>
                <a:sym typeface="Montserrat Black"/>
              </a:rPr>
            </a:br>
            <a:endParaRPr sz="2800" dirty="0">
              <a:solidFill>
                <a:srgbClr val="FF954D"/>
              </a:solidFill>
              <a:latin typeface="Montserrat Black"/>
              <a:ea typeface="Montserrat Black"/>
              <a:cs typeface="Montserrat Black"/>
              <a:sym typeface="Montserrat Black"/>
            </a:endParaRPr>
          </a:p>
        </p:txBody>
      </p:sp>
      <p:pic>
        <p:nvPicPr>
          <p:cNvPr id="201" name="Google Shape;201;p6" descr="C:\Users\Соня\Desktop\Мывместе 2\Шаблон\Элементы\Ресурс 4@2x.pn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9538189" y="326822"/>
            <a:ext cx="2234388" cy="371678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14" name="Диаграмма 13">
            <a:extLst>
              <a:ext uri="{FF2B5EF4-FFF2-40B4-BE49-F238E27FC236}">
                <a16:creationId xmlns:a16="http://schemas.microsoft.com/office/drawing/2014/main" id="{A6730AFE-1225-A843-6A75-6F74C4C0A31B}"/>
              </a:ext>
            </a:extLst>
          </p:cNvPr>
          <p:cNvGraphicFramePr/>
          <p:nvPr/>
        </p:nvGraphicFramePr>
        <p:xfrm>
          <a:off x="378927" y="2862373"/>
          <a:ext cx="5054290" cy="337648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aphicFrame>
        <p:nvGraphicFramePr>
          <p:cNvPr id="17" name="Таблица 16">
            <a:extLst>
              <a:ext uri="{FF2B5EF4-FFF2-40B4-BE49-F238E27FC236}">
                <a16:creationId xmlns:a16="http://schemas.microsoft.com/office/drawing/2014/main" id="{DCF3CB6E-9897-CA4F-7CDF-1C0BBC3983F6}"/>
              </a:ext>
            </a:extLst>
          </p:cNvPr>
          <p:cNvGraphicFramePr>
            <a:graphicFrameLocks noGrp="1"/>
          </p:cNvGraphicFramePr>
          <p:nvPr/>
        </p:nvGraphicFramePr>
        <p:xfrm>
          <a:off x="6724664" y="927548"/>
          <a:ext cx="4740978" cy="5547360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528610">
                  <a:extLst>
                    <a:ext uri="{9D8B030D-6E8A-4147-A177-3AD203B41FA5}">
                      <a16:colId xmlns:a16="http://schemas.microsoft.com/office/drawing/2014/main" val="731746372"/>
                    </a:ext>
                  </a:extLst>
                </a:gridCol>
                <a:gridCol w="4212368">
                  <a:extLst>
                    <a:ext uri="{9D8B030D-6E8A-4147-A177-3AD203B41FA5}">
                      <a16:colId xmlns:a16="http://schemas.microsoft.com/office/drawing/2014/main" val="3317323026"/>
                    </a:ext>
                  </a:extLst>
                </a:gridCol>
              </a:tblGrid>
              <a:tr h="334418">
                <a:tc gridSpan="2">
                  <a:txBody>
                    <a:bodyPr/>
                    <a:lstStyle/>
                    <a:p>
                      <a:pPr algn="ctr"/>
                      <a:r>
                        <a:rPr lang="ru-RU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ТОАЗ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25492051"/>
                  </a:ext>
                </a:extLst>
              </a:tr>
              <a:tr h="390155"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№ п/п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7929592"/>
                  </a:ext>
                </a:extLst>
              </a:tr>
              <a:tr h="334418"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Предоставление автотранспорта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41082624"/>
                  </a:ext>
                </a:extLst>
              </a:tr>
              <a:tr h="473759"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Предоставление медийного сопровождения с видео и фото съёмкой (чел/час)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51454156"/>
                  </a:ext>
                </a:extLst>
              </a:tr>
              <a:tr h="473759"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Обеспечение совместной работы с городскими средствами массовой информации (чел/час)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59976141"/>
                  </a:ext>
                </a:extLst>
              </a:tr>
              <a:tr h="334418"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Предоставление помещений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53377193"/>
                  </a:ext>
                </a:extLst>
              </a:tr>
              <a:tr h="334418"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Предоставление компьютерной и оргтехники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92447074"/>
                  </a:ext>
                </a:extLst>
              </a:tr>
              <a:tr h="334418"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Предоставление медицинского оборудования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09419188"/>
                  </a:ext>
                </a:extLst>
              </a:tr>
              <a:tr h="334418"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Оплата интернет трафика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41737746"/>
                  </a:ext>
                </a:extLst>
              </a:tr>
              <a:tr h="473759"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Оплата коммунальных расходов и содержание помещений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11862329"/>
                  </a:ext>
                </a:extLst>
              </a:tr>
              <a:tr h="334418"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Оплата электричества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12472319"/>
                  </a:ext>
                </a:extLst>
              </a:tr>
              <a:tr h="334418"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Обеспечение питьевой холодной и горячей воды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37768421"/>
                  </a:ext>
                </a:extLst>
              </a:tr>
              <a:tr h="334418"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Обеспечение соблюдения </a:t>
                      </a:r>
                      <a:r>
                        <a:rPr lang="ru-RU" sz="14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санэпид</a:t>
                      </a:r>
                      <a:r>
                        <a:rPr lang="ru-RU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режима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19402386"/>
                  </a:ext>
                </a:extLst>
              </a:tr>
              <a:tr h="473759"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Обеспечение канцелярскими товарами и хозяйственными средствами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0652290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1234936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" name="Google Shape;182;p6"/>
          <p:cNvSpPr txBox="1"/>
          <p:nvPr/>
        </p:nvSpPr>
        <p:spPr>
          <a:xfrm>
            <a:off x="674342" y="5442143"/>
            <a:ext cx="2851264" cy="3408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</a:pPr>
            <a:endParaRPr sz="1400" b="1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83" name="Google Shape;183;p6"/>
          <p:cNvSpPr/>
          <p:nvPr/>
        </p:nvSpPr>
        <p:spPr>
          <a:xfrm>
            <a:off x="577922" y="327384"/>
            <a:ext cx="8439078" cy="12003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3600" b="1" dirty="0">
                <a:solidFill>
                  <a:srgbClr val="002060"/>
                </a:solidFill>
                <a:latin typeface="Montserrat Black"/>
                <a:ea typeface="Montserrat Black"/>
                <a:cs typeface="Montserrat Black"/>
                <a:sym typeface="Montserrat Black"/>
              </a:rPr>
              <a:t>УСТОЙЧИВОСТЬ ОРГАНИЗАЦИИ</a:t>
            </a:r>
            <a:endParaRPr dirty="0">
              <a:solidFill>
                <a:srgbClr val="002060"/>
              </a:solidFill>
            </a:endParaRPr>
          </a:p>
        </p:txBody>
      </p:sp>
      <p:sp>
        <p:nvSpPr>
          <p:cNvPr id="190" name="Google Shape;190;p6"/>
          <p:cNvSpPr txBox="1"/>
          <p:nvPr/>
        </p:nvSpPr>
        <p:spPr>
          <a:xfrm>
            <a:off x="881793" y="1844997"/>
            <a:ext cx="2967413" cy="73597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FF954D"/>
              </a:buClr>
              <a:buSzPts val="1400"/>
              <a:buFont typeface="Arial"/>
              <a:buNone/>
            </a:pPr>
            <a:r>
              <a:rPr lang="ru-RU" sz="2000" b="1" dirty="0">
                <a:solidFill>
                  <a:srgbClr val="002060"/>
                </a:solidFill>
                <a:latin typeface="Montserrat Black"/>
                <a:sym typeface="Montserrat Black"/>
              </a:rPr>
              <a:t>РИСКИ</a:t>
            </a:r>
            <a:r>
              <a:rPr lang="ru-RU" sz="2800" dirty="0">
                <a:solidFill>
                  <a:srgbClr val="002060"/>
                </a:solidFill>
                <a:sym typeface="Montserrat Black"/>
              </a:rPr>
              <a:t>  </a:t>
            </a:r>
            <a:r>
              <a:rPr lang="ru-RU" sz="2000" b="1" dirty="0">
                <a:solidFill>
                  <a:srgbClr val="002060"/>
                </a:solidFill>
                <a:latin typeface="Montserrat Black"/>
                <a:ea typeface="Montserrat Black"/>
                <a:cs typeface="Montserrat Black"/>
                <a:sym typeface="Montserrat Black"/>
              </a:rPr>
              <a:t>ПРОЕКТА:</a:t>
            </a:r>
            <a:endParaRPr sz="2000" dirty="0">
              <a:solidFill>
                <a:srgbClr val="002060"/>
              </a:solidFill>
              <a:latin typeface="Montserrat Black"/>
              <a:ea typeface="Montserrat Black"/>
              <a:cs typeface="Montserrat Black"/>
              <a:sym typeface="Montserrat Black"/>
            </a:endParaRPr>
          </a:p>
        </p:txBody>
      </p:sp>
      <p:sp>
        <p:nvSpPr>
          <p:cNvPr id="191" name="Google Shape;191;p6"/>
          <p:cNvSpPr/>
          <p:nvPr/>
        </p:nvSpPr>
        <p:spPr>
          <a:xfrm>
            <a:off x="559987" y="1623112"/>
            <a:ext cx="3507987" cy="1143862"/>
          </a:xfrm>
          <a:prstGeom prst="roundRect">
            <a:avLst>
              <a:gd name="adj" fmla="val 50000"/>
            </a:avLst>
          </a:prstGeom>
          <a:noFill/>
          <a:ln w="28575" cap="flat" cmpd="sng">
            <a:solidFill>
              <a:srgbClr val="332B9B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92" name="Google Shape;192;p6"/>
          <p:cNvPicPr preferRelativeResize="0"/>
          <p:nvPr/>
        </p:nvPicPr>
        <p:blipFill rotWithShape="1">
          <a:blip r:embed="rId3">
            <a:alphaModFix/>
            <a:duotone>
              <a:prstClr val="black"/>
              <a:schemeClr val="accent1">
                <a:tint val="45000"/>
                <a:satMod val="400000"/>
              </a:schemeClr>
            </a:duotone>
          </a:blip>
          <a:srcRect/>
          <a:stretch/>
        </p:blipFill>
        <p:spPr>
          <a:xfrm>
            <a:off x="4656235" y="1844997"/>
            <a:ext cx="472818" cy="547846"/>
          </a:xfrm>
          <a:prstGeom prst="rect">
            <a:avLst/>
          </a:prstGeom>
          <a:solidFill>
            <a:schemeClr val="bg1"/>
          </a:solidFill>
          <a:ln>
            <a:noFill/>
          </a:ln>
        </p:spPr>
      </p:pic>
      <p:sp>
        <p:nvSpPr>
          <p:cNvPr id="197" name="Google Shape;197;p6"/>
          <p:cNvSpPr txBox="1"/>
          <p:nvPr/>
        </p:nvSpPr>
        <p:spPr>
          <a:xfrm>
            <a:off x="5406106" y="5265006"/>
            <a:ext cx="5188739" cy="299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FF954D"/>
              </a:buClr>
              <a:buSzPts val="1400"/>
              <a:buFont typeface="Arial"/>
              <a:buNone/>
            </a:pPr>
            <a:endParaRPr dirty="0"/>
          </a:p>
          <a:p>
            <a:pPr marL="0" marR="0" lvl="0" indent="0" algn="l" rtl="0">
              <a:spcBef>
                <a:spcPts val="560"/>
              </a:spcBef>
              <a:spcAft>
                <a:spcPts val="0"/>
              </a:spcAft>
              <a:buClr>
                <a:srgbClr val="FF954D"/>
              </a:buClr>
              <a:buSzPts val="2800"/>
              <a:buFont typeface="Arial"/>
              <a:buNone/>
            </a:pPr>
            <a:br>
              <a:rPr lang="ru-RU" sz="2800" dirty="0">
                <a:solidFill>
                  <a:srgbClr val="FF954D"/>
                </a:solidFill>
                <a:latin typeface="Montserrat Black"/>
                <a:ea typeface="Montserrat Black"/>
                <a:cs typeface="Montserrat Black"/>
                <a:sym typeface="Montserrat Black"/>
              </a:rPr>
            </a:br>
            <a:endParaRPr sz="2800" dirty="0">
              <a:solidFill>
                <a:srgbClr val="FF954D"/>
              </a:solidFill>
              <a:latin typeface="Montserrat Black"/>
              <a:ea typeface="Montserrat Black"/>
              <a:cs typeface="Montserrat Black"/>
              <a:sym typeface="Montserrat Black"/>
            </a:endParaRPr>
          </a:p>
        </p:txBody>
      </p:sp>
      <p:pic>
        <p:nvPicPr>
          <p:cNvPr id="201" name="Google Shape;201;p6" descr="C:\Users\Соня\Desktop\Мывместе 2\Шаблон\Элементы\Ресурс 4@2x.pn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9538189" y="326822"/>
            <a:ext cx="2234388" cy="371678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17" name="Таблица 16">
            <a:extLst>
              <a:ext uri="{FF2B5EF4-FFF2-40B4-BE49-F238E27FC236}">
                <a16:creationId xmlns:a16="http://schemas.microsoft.com/office/drawing/2014/main" id="{DCF3CB6E-9897-CA4F-7CDF-1C0BBC3983F6}"/>
              </a:ext>
            </a:extLst>
          </p:cNvPr>
          <p:cNvGraphicFramePr>
            <a:graphicFrameLocks noGrp="1"/>
          </p:cNvGraphicFramePr>
          <p:nvPr/>
        </p:nvGraphicFramePr>
        <p:xfrm>
          <a:off x="5425633" y="943899"/>
          <a:ext cx="6346944" cy="2831513"/>
        </p:xfrm>
        <a:graphic>
          <a:graphicData uri="http://schemas.openxmlformats.org/drawingml/2006/table">
            <a:tbl>
              <a:tblPr firstRow="1" bandRow="1">
                <a:tableStyleId>{5FD0F851-EC5A-4D38-B0AD-8093EC10F338}</a:tableStyleId>
              </a:tblPr>
              <a:tblGrid>
                <a:gridCol w="436136">
                  <a:extLst>
                    <a:ext uri="{9D8B030D-6E8A-4147-A177-3AD203B41FA5}">
                      <a16:colId xmlns:a16="http://schemas.microsoft.com/office/drawing/2014/main" val="731746372"/>
                    </a:ext>
                  </a:extLst>
                </a:gridCol>
                <a:gridCol w="5910808">
                  <a:extLst>
                    <a:ext uri="{9D8B030D-6E8A-4147-A177-3AD203B41FA5}">
                      <a16:colId xmlns:a16="http://schemas.microsoft.com/office/drawing/2014/main" val="3317323026"/>
                    </a:ext>
                  </a:extLst>
                </a:gridCol>
              </a:tblGrid>
              <a:tr h="345999">
                <a:tc gridSpan="2">
                  <a:txBody>
                    <a:bodyPr/>
                    <a:lstStyle/>
                    <a:p>
                      <a:pPr algn="ctr"/>
                      <a:r>
                        <a:rPr lang="ru-RU" dirty="0"/>
                        <a:t>ТОАЗ</a:t>
                      </a:r>
                      <a:endParaRPr lang="ru-RU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25492051"/>
                  </a:ext>
                </a:extLst>
              </a:tr>
              <a:tr h="307478"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/>
                        <a:t>№</a:t>
                      </a:r>
                      <a:endParaRPr lang="ru-RU" sz="11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/>
                        <a:t>Наименование </a:t>
                      </a:r>
                      <a:endParaRPr lang="ru-RU" sz="1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7929592"/>
                  </a:ext>
                </a:extLst>
              </a:tr>
              <a:tr h="490166">
                <a:tc>
                  <a:txBody>
                    <a:bodyPr/>
                    <a:lstStyle/>
                    <a:p>
                      <a:r>
                        <a:rPr lang="ru-RU" sz="1600" dirty="0"/>
                        <a:t>1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При отсутствии сотрудника н замены нет </a:t>
                      </a:r>
                    </a:p>
                    <a:p>
                      <a:r>
                        <a:rPr lang="ru-RU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1,0 ставки медицинского психолога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41082624"/>
                  </a:ext>
                </a:extLst>
              </a:tr>
              <a:tr h="490166">
                <a:tc>
                  <a:txBody>
                    <a:bodyPr/>
                    <a:lstStyle/>
                    <a:p>
                      <a:r>
                        <a:rPr lang="ru-RU" sz="1600" dirty="0"/>
                        <a:t>2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/>
                        <a:t>При предоставлении медийного сопровождения с видео и фото съёмкой   -  возникновение отрицательной реакции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51454156"/>
                  </a:ext>
                </a:extLst>
              </a:tr>
              <a:tr h="490166">
                <a:tc>
                  <a:txBody>
                    <a:bodyPr/>
                    <a:lstStyle/>
                    <a:p>
                      <a:r>
                        <a:rPr lang="ru-RU" sz="1600" dirty="0"/>
                        <a:t>3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/>
                        <a:t>При обеспечении медицинским оборудованием существует риск поломки и необходимостью дополнительных финансовых расходов на ремонт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59976141"/>
                  </a:ext>
                </a:extLst>
              </a:tr>
              <a:tr h="603795"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При обеспечении автотранспортом существует риск поломки и необходимостью дополнительных финансовых расходов на ремонт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53019588"/>
                  </a:ext>
                </a:extLst>
              </a:tr>
            </a:tbl>
          </a:graphicData>
        </a:graphic>
      </p:graphicFrame>
      <p:graphicFrame>
        <p:nvGraphicFramePr>
          <p:cNvPr id="4" name="Диаграмма 3">
            <a:extLst>
              <a:ext uri="{FF2B5EF4-FFF2-40B4-BE49-F238E27FC236}">
                <a16:creationId xmlns:a16="http://schemas.microsoft.com/office/drawing/2014/main" id="{F24382DF-507F-D4B0-B4E2-2315BE02F197}"/>
              </a:ext>
            </a:extLst>
          </p:cNvPr>
          <p:cNvGraphicFramePr/>
          <p:nvPr/>
        </p:nvGraphicFramePr>
        <p:xfrm>
          <a:off x="1097946" y="2973249"/>
          <a:ext cx="3904082" cy="355736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aphicFrame>
        <p:nvGraphicFramePr>
          <p:cNvPr id="6" name="Таблица 5">
            <a:extLst>
              <a:ext uri="{FF2B5EF4-FFF2-40B4-BE49-F238E27FC236}">
                <a16:creationId xmlns:a16="http://schemas.microsoft.com/office/drawing/2014/main" id="{594C677C-0C5D-10AF-58CF-8289A838F74E}"/>
              </a:ext>
            </a:extLst>
          </p:cNvPr>
          <p:cNvGraphicFramePr>
            <a:graphicFrameLocks noGrp="1"/>
          </p:cNvGraphicFramePr>
          <p:nvPr/>
        </p:nvGraphicFramePr>
        <p:xfrm>
          <a:off x="5425633" y="3775412"/>
          <a:ext cx="6346944" cy="1394350"/>
        </p:xfrm>
        <a:graphic>
          <a:graphicData uri="http://schemas.openxmlformats.org/drawingml/2006/table">
            <a:tbl>
              <a:tblPr firstRow="1" bandRow="1">
                <a:tableStyleId>{5FD0F851-EC5A-4D38-B0AD-8093EC10F338}</a:tableStyleId>
              </a:tblPr>
              <a:tblGrid>
                <a:gridCol w="472641">
                  <a:extLst>
                    <a:ext uri="{9D8B030D-6E8A-4147-A177-3AD203B41FA5}">
                      <a16:colId xmlns:a16="http://schemas.microsoft.com/office/drawing/2014/main" val="731746372"/>
                    </a:ext>
                  </a:extLst>
                </a:gridCol>
                <a:gridCol w="5874303">
                  <a:extLst>
                    <a:ext uri="{9D8B030D-6E8A-4147-A177-3AD203B41FA5}">
                      <a16:colId xmlns:a16="http://schemas.microsoft.com/office/drawing/2014/main" val="3317323026"/>
                    </a:ext>
                  </a:extLst>
                </a:gridCol>
              </a:tblGrid>
              <a:tr h="304219">
                <a:tc>
                  <a:txBody>
                    <a:bodyPr/>
                    <a:lstStyle/>
                    <a:p>
                      <a:pPr algn="ctr"/>
                      <a:endParaRPr lang="ru-RU" sz="11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Партнеры проекты / органы власти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7929592"/>
                  </a:ext>
                </a:extLst>
              </a:tr>
              <a:tr h="374557"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При работе над совместным мероприятием существует риск отмены  со стороны одного из участников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41082624"/>
                  </a:ext>
                </a:extLst>
              </a:tr>
              <a:tr h="571390"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/>
                        <a:t>При предоставлении медийного сопровождения с видео и фото съёмкой   -  возникновение отрицательной реакции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51454156"/>
                  </a:ext>
                </a:extLst>
              </a:tr>
            </a:tbl>
          </a:graphicData>
        </a:graphic>
      </p:graphicFrame>
      <p:graphicFrame>
        <p:nvGraphicFramePr>
          <p:cNvPr id="7" name="Таблица 6">
            <a:extLst>
              <a:ext uri="{FF2B5EF4-FFF2-40B4-BE49-F238E27FC236}">
                <a16:creationId xmlns:a16="http://schemas.microsoft.com/office/drawing/2014/main" id="{792FE7BE-9522-7046-558B-D237A59F55C7}"/>
              </a:ext>
            </a:extLst>
          </p:cNvPr>
          <p:cNvGraphicFramePr>
            <a:graphicFrameLocks noGrp="1"/>
          </p:cNvGraphicFramePr>
          <p:nvPr/>
        </p:nvGraphicFramePr>
        <p:xfrm>
          <a:off x="5406106" y="5206375"/>
          <a:ext cx="6366471" cy="909847"/>
        </p:xfrm>
        <a:graphic>
          <a:graphicData uri="http://schemas.openxmlformats.org/drawingml/2006/table">
            <a:tbl>
              <a:tblPr firstRow="1" bandRow="1">
                <a:tableStyleId>{5FD0F851-EC5A-4D38-B0AD-8093EC10F338}</a:tableStyleId>
              </a:tblPr>
              <a:tblGrid>
                <a:gridCol w="379098">
                  <a:extLst>
                    <a:ext uri="{9D8B030D-6E8A-4147-A177-3AD203B41FA5}">
                      <a16:colId xmlns:a16="http://schemas.microsoft.com/office/drawing/2014/main" val="2906486788"/>
                    </a:ext>
                  </a:extLst>
                </a:gridCol>
                <a:gridCol w="5987373">
                  <a:extLst>
                    <a:ext uri="{9D8B030D-6E8A-4147-A177-3AD203B41FA5}">
                      <a16:colId xmlns:a16="http://schemas.microsoft.com/office/drawing/2014/main" val="1145181781"/>
                    </a:ext>
                  </a:extLst>
                </a:gridCol>
              </a:tblGrid>
              <a:tr h="265957">
                <a:tc>
                  <a:txBody>
                    <a:bodyPr/>
                    <a:lstStyle/>
                    <a:p>
                      <a:pPr algn="ctr"/>
                      <a:endParaRPr lang="ru-RU" sz="11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ОБЩИЕ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87031307"/>
                  </a:ext>
                </a:extLst>
              </a:tr>
              <a:tr h="605047"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При работе над совместным мероприятием существует риск отмены в связи с техногенными, природными  катастрофами и </a:t>
                      </a:r>
                      <a:r>
                        <a:rPr lang="ru-RU" sz="14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т.д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4174314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4435322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Google Shape;129;p3"/>
          <p:cNvSpPr/>
          <p:nvPr/>
        </p:nvSpPr>
        <p:spPr>
          <a:xfrm>
            <a:off x="-68649" y="-195773"/>
            <a:ext cx="12245900" cy="6935786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34A11C66-AF9E-9FEB-CA18-7BDDE0BD766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0974" y="1150946"/>
            <a:ext cx="3225204" cy="4686182"/>
          </a:xfrm>
          <a:prstGeom prst="rect">
            <a:avLst/>
          </a:prstGeom>
        </p:spPr>
      </p:pic>
      <p:sp>
        <p:nvSpPr>
          <p:cNvPr id="130" name="Google Shape;130;p3"/>
          <p:cNvSpPr/>
          <p:nvPr/>
        </p:nvSpPr>
        <p:spPr>
          <a:xfrm>
            <a:off x="4053901" y="1292738"/>
            <a:ext cx="4369177" cy="461665"/>
          </a:xfrm>
          <a:prstGeom prst="roundRect">
            <a:avLst>
              <a:gd name="adj" fmla="val 50000"/>
            </a:avLst>
          </a:prstGeom>
          <a:solidFill>
            <a:srgbClr val="00B0F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1" name="Google Shape;131;p3"/>
          <p:cNvSpPr/>
          <p:nvPr/>
        </p:nvSpPr>
        <p:spPr>
          <a:xfrm>
            <a:off x="4308491" y="443060"/>
            <a:ext cx="3575018" cy="7078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4000" b="1" dirty="0">
                <a:solidFill>
                  <a:schemeClr val="dk1"/>
                </a:solidFill>
                <a:latin typeface="Montserrat Black"/>
                <a:ea typeface="Montserrat Black"/>
                <a:cs typeface="Montserrat Black"/>
                <a:sym typeface="Montserrat Black"/>
              </a:rPr>
              <a:t> </a:t>
            </a:r>
            <a:r>
              <a:rPr lang="ru-RU" sz="4000" b="1" dirty="0">
                <a:solidFill>
                  <a:schemeClr val="accent1">
                    <a:lumMod val="75000"/>
                  </a:schemeClr>
                </a:solidFill>
                <a:latin typeface="Montserrat Black"/>
                <a:ea typeface="Montserrat Black"/>
                <a:cs typeface="Montserrat Black"/>
                <a:sym typeface="Montserrat Black"/>
              </a:rPr>
              <a:t>О ПРОЕКТЕ</a:t>
            </a:r>
            <a:endParaRPr sz="4000" dirty="0">
              <a:solidFill>
                <a:schemeClr val="accent1">
                  <a:lumMod val="75000"/>
                </a:schemeClr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2" name="Google Shape;132;p3"/>
          <p:cNvSpPr txBox="1"/>
          <p:nvPr/>
        </p:nvSpPr>
        <p:spPr>
          <a:xfrm>
            <a:off x="4389119" y="1366755"/>
            <a:ext cx="4043658" cy="3136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900"/>
              <a:buFont typeface="Arial"/>
              <a:buNone/>
            </a:pPr>
            <a:r>
              <a:rPr lang="ru-RU" sz="1900" b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МЫ В СОЦИАЛЬНЫХ СЕТЯХ</a:t>
            </a:r>
            <a:endParaRPr/>
          </a:p>
        </p:txBody>
      </p:sp>
      <p:sp>
        <p:nvSpPr>
          <p:cNvPr id="134" name="Google Shape;134;p3"/>
          <p:cNvSpPr txBox="1"/>
          <p:nvPr/>
        </p:nvSpPr>
        <p:spPr>
          <a:xfrm>
            <a:off x="3575800" y="2360368"/>
            <a:ext cx="8026299" cy="383268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fontScale="62500" lnSpcReduction="20000"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954D"/>
              </a:buClr>
              <a:buSzPts val="1800"/>
              <a:buFont typeface="Arial"/>
              <a:buNone/>
            </a:pPr>
            <a:r>
              <a:rPr lang="ru-RU" sz="2900" b="1" dirty="0">
                <a:solidFill>
                  <a:schemeClr val="accent1">
                    <a:lumMod val="75000"/>
                  </a:schemeClr>
                </a:solidFill>
                <a:latin typeface="Montserrat"/>
                <a:ea typeface="Montserrat"/>
                <a:cs typeface="Montserrat"/>
                <a:sym typeface="Montserrat"/>
              </a:rPr>
              <a:t>Ссылки и QR-коды на социальные сети проекта, организации:</a:t>
            </a:r>
            <a:endParaRPr sz="2900" b="1" dirty="0">
              <a:solidFill>
                <a:schemeClr val="accent1">
                  <a:lumMod val="75000"/>
                </a:schemeClr>
              </a:solidFill>
            </a:endParaRPr>
          </a:p>
          <a:p>
            <a:pPr>
              <a:spcBef>
                <a:spcPts val="360"/>
              </a:spcBef>
              <a:buClr>
                <a:srgbClr val="FF954D"/>
              </a:buClr>
              <a:buSzPts val="1800"/>
            </a:pPr>
            <a:endParaRPr lang="ru-RU" sz="2900" b="1" dirty="0">
              <a:solidFill>
                <a:schemeClr val="accent1">
                  <a:lumMod val="75000"/>
                </a:schemeClr>
              </a:solidFill>
            </a:endParaRPr>
          </a:p>
          <a:p>
            <a:pPr>
              <a:spcBef>
                <a:spcPts val="360"/>
              </a:spcBef>
              <a:buClr>
                <a:srgbClr val="FF954D"/>
              </a:buClr>
              <a:buSzPts val="1800"/>
            </a:pPr>
            <a:r>
              <a:rPr lang="ru-RU" sz="2600" b="1" dirty="0">
                <a:solidFill>
                  <a:schemeClr val="accent1">
                    <a:lumMod val="75000"/>
                  </a:schemeClr>
                </a:solidFill>
              </a:rPr>
              <a:t>Медиа АО ТОАЗ - </a:t>
            </a:r>
            <a:r>
              <a:rPr lang="en-US" sz="2600" b="1" dirty="0">
                <a:solidFill>
                  <a:schemeClr val="accent1">
                    <a:lumMod val="75000"/>
                  </a:schemeClr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https://www.toaz.ru/press-center/news/</a:t>
            </a:r>
            <a:endParaRPr lang="ru-RU" sz="2600" b="1" dirty="0">
              <a:solidFill>
                <a:schemeClr val="accent1">
                  <a:lumMod val="75000"/>
                </a:schemeClr>
              </a:solidFill>
            </a:endParaRPr>
          </a:p>
          <a:p>
            <a:pPr>
              <a:spcBef>
                <a:spcPts val="360"/>
              </a:spcBef>
              <a:buClr>
                <a:srgbClr val="FF954D"/>
              </a:buClr>
              <a:buSzPts val="1800"/>
            </a:pPr>
            <a:r>
              <a:rPr lang="en-US" sz="2600" b="1" dirty="0">
                <a:solidFill>
                  <a:schemeClr val="accent1">
                    <a:lumMod val="75000"/>
                  </a:schemeClr>
                </a:solidFill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https://www.toaz.ru/social-responsibility/charity-and-support-of-the-region/</a:t>
            </a:r>
            <a:endParaRPr lang="ru-RU" sz="2600" b="1" dirty="0">
              <a:solidFill>
                <a:schemeClr val="accent1">
                  <a:lumMod val="75000"/>
                </a:schemeClr>
              </a:solidFill>
            </a:endParaRPr>
          </a:p>
          <a:p>
            <a:pPr>
              <a:spcBef>
                <a:spcPts val="360"/>
              </a:spcBef>
              <a:buClr>
                <a:srgbClr val="FF954D"/>
              </a:buClr>
              <a:buSzPts val="1800"/>
            </a:pPr>
            <a:endParaRPr lang="ru-RU" sz="2600" b="1" dirty="0">
              <a:solidFill>
                <a:schemeClr val="accent1">
                  <a:lumMod val="75000"/>
                </a:schemeClr>
              </a:solidFill>
            </a:endParaRPr>
          </a:p>
          <a:p>
            <a:pPr>
              <a:spcBef>
                <a:spcPts val="360"/>
              </a:spcBef>
              <a:buClr>
                <a:srgbClr val="FF954D"/>
              </a:buClr>
              <a:buSzPts val="1800"/>
            </a:pPr>
            <a:r>
              <a:rPr lang="ru-RU" sz="2600" b="1" dirty="0">
                <a:solidFill>
                  <a:schemeClr val="accent1">
                    <a:lumMod val="75000"/>
                  </a:schemeClr>
                </a:solidFill>
              </a:rPr>
              <a:t>Газета «Волжский химик» -</a:t>
            </a:r>
            <a:r>
              <a:rPr lang="en-US" sz="2600" b="1" dirty="0">
                <a:solidFill>
                  <a:schemeClr val="accent1">
                    <a:lumMod val="75000"/>
                  </a:schemeClr>
                </a:solidFill>
              </a:rPr>
              <a:t>https://www.toaz.ru/assets/files/journal_pdf/4%20(1926).pdf</a:t>
            </a:r>
            <a:endParaRPr lang="ru-RU" sz="2600" b="1" dirty="0">
              <a:solidFill>
                <a:schemeClr val="accent1">
                  <a:lumMod val="75000"/>
                </a:schemeClr>
              </a:solidFill>
            </a:endParaRPr>
          </a:p>
          <a:p>
            <a:pPr>
              <a:spcBef>
                <a:spcPts val="360"/>
              </a:spcBef>
              <a:buClr>
                <a:srgbClr val="FF954D"/>
              </a:buClr>
              <a:buSzPts val="1800"/>
            </a:pPr>
            <a:endParaRPr lang="ru-RU" sz="2600" b="1" dirty="0">
              <a:solidFill>
                <a:schemeClr val="accent1">
                  <a:lumMod val="75000"/>
                </a:schemeClr>
              </a:solidFill>
            </a:endParaRPr>
          </a:p>
          <a:p>
            <a:pPr>
              <a:spcBef>
                <a:spcPts val="360"/>
              </a:spcBef>
              <a:buClr>
                <a:srgbClr val="FF954D"/>
              </a:buClr>
              <a:buSzPts val="1800"/>
            </a:pPr>
            <a:r>
              <a:rPr lang="ru-RU" sz="2600" b="1" dirty="0">
                <a:solidFill>
                  <a:schemeClr val="accent1">
                    <a:lumMod val="75000"/>
                  </a:schemeClr>
                </a:solidFill>
              </a:rPr>
              <a:t>Корпоративные страницы «АО ТОАЗ» -  </a:t>
            </a:r>
            <a:r>
              <a:rPr lang="en-US" sz="2600" b="1" dirty="0">
                <a:solidFill>
                  <a:schemeClr val="accent1">
                    <a:lumMod val="75000"/>
                  </a:schemeClr>
                </a:solidFill>
              </a:rPr>
              <a:t>https://www.toaz.ru/</a:t>
            </a:r>
            <a:endParaRPr lang="ru-RU" sz="2600" b="1" dirty="0">
              <a:solidFill>
                <a:schemeClr val="accent1">
                  <a:lumMod val="75000"/>
                </a:schemeClr>
              </a:solidFill>
            </a:endParaRPr>
          </a:p>
          <a:p>
            <a:pPr>
              <a:spcBef>
                <a:spcPts val="360"/>
              </a:spcBef>
              <a:buClr>
                <a:srgbClr val="FF954D"/>
              </a:buClr>
              <a:buSzPts val="1800"/>
            </a:pPr>
            <a:endParaRPr lang="ru-RU" sz="2600" b="1" dirty="0">
              <a:solidFill>
                <a:schemeClr val="accent1">
                  <a:lumMod val="75000"/>
                </a:schemeClr>
              </a:solidFill>
            </a:endParaRPr>
          </a:p>
          <a:p>
            <a:pPr>
              <a:spcBef>
                <a:spcPts val="360"/>
              </a:spcBef>
              <a:buClr>
                <a:srgbClr val="FF954D"/>
              </a:buClr>
              <a:buSzPts val="1800"/>
            </a:pPr>
            <a:r>
              <a:rPr lang="ru-RU" sz="2600" b="1" dirty="0">
                <a:solidFill>
                  <a:schemeClr val="accent1">
                    <a:lumMod val="75000"/>
                  </a:schemeClr>
                </a:solidFill>
              </a:rPr>
              <a:t>В социальной сети «ВКонтакте» -</a:t>
            </a:r>
            <a:r>
              <a:rPr lang="en-US" sz="2600" b="1" dirty="0">
                <a:solidFill>
                  <a:schemeClr val="accent1">
                    <a:lumMod val="75000"/>
                  </a:schemeClr>
                </a:solidFill>
              </a:rPr>
              <a:t>https://m.vk.com/video-14002569_456243020</a:t>
            </a:r>
            <a:endParaRPr lang="ru-RU" sz="2600" b="1" dirty="0">
              <a:solidFill>
                <a:schemeClr val="accent1">
                  <a:lumMod val="75000"/>
                </a:schemeClr>
              </a:solidFill>
            </a:endParaRPr>
          </a:p>
          <a:p>
            <a:pPr>
              <a:spcBef>
                <a:spcPts val="360"/>
              </a:spcBef>
              <a:buClr>
                <a:srgbClr val="FF954D"/>
              </a:buClr>
              <a:buSzPts val="1800"/>
            </a:pPr>
            <a:endParaRPr lang="ru-RU" sz="2600" b="1" dirty="0">
              <a:solidFill>
                <a:schemeClr val="accent1">
                  <a:lumMod val="75000"/>
                </a:schemeClr>
              </a:solidFill>
            </a:endParaRPr>
          </a:p>
          <a:p>
            <a:pPr>
              <a:spcBef>
                <a:spcPts val="360"/>
              </a:spcBef>
              <a:buClr>
                <a:srgbClr val="FF954D"/>
              </a:buClr>
              <a:buSzPts val="1800"/>
            </a:pPr>
            <a:r>
              <a:rPr lang="ru-RU" sz="2600" b="1" dirty="0">
                <a:solidFill>
                  <a:schemeClr val="accent1">
                    <a:lumMod val="75000"/>
                  </a:schemeClr>
                </a:solidFill>
              </a:rPr>
              <a:t>В социальной сети «Телеграм» - </a:t>
            </a:r>
            <a:r>
              <a:rPr lang="en-US" sz="2600" b="1" dirty="0">
                <a:solidFill>
                  <a:schemeClr val="accent1">
                    <a:lumMod val="75000"/>
                  </a:schemeClr>
                </a:solidFill>
              </a:rPr>
              <a:t>https://t.me/s/toaz_corpo</a:t>
            </a:r>
            <a:endParaRPr lang="ru-RU" sz="2600" b="1" dirty="0">
              <a:solidFill>
                <a:schemeClr val="accent1">
                  <a:lumMod val="75000"/>
                </a:schemeClr>
              </a:solidFill>
            </a:endParaRPr>
          </a:p>
          <a:p>
            <a:pPr marL="0" marR="0" lvl="0" indent="0" algn="l" rtl="0">
              <a:spcBef>
                <a:spcPts val="360"/>
              </a:spcBef>
              <a:spcAft>
                <a:spcPts val="0"/>
              </a:spcAft>
              <a:buClr>
                <a:srgbClr val="FF954D"/>
              </a:buClr>
              <a:buSzPts val="1800"/>
              <a:buFont typeface="Arial"/>
              <a:buNone/>
            </a:pPr>
            <a:br>
              <a:rPr lang="ru-RU" sz="2000" dirty="0">
                <a:solidFill>
                  <a:srgbClr val="FF954D"/>
                </a:solidFill>
                <a:latin typeface="Montserrat SemiBold"/>
                <a:ea typeface="Montserrat SemiBold"/>
                <a:cs typeface="Montserrat SemiBold"/>
                <a:sym typeface="Montserrat SemiBold"/>
              </a:rPr>
            </a:br>
            <a:endParaRPr sz="2000" dirty="0">
              <a:solidFill>
                <a:srgbClr val="FF954D"/>
              </a:solidFill>
              <a:latin typeface="Montserrat SemiBold"/>
              <a:ea typeface="Montserrat SemiBold"/>
              <a:cs typeface="Montserrat SemiBold"/>
              <a:sym typeface="Montserrat SemiBold"/>
            </a:endParaRPr>
          </a:p>
        </p:txBody>
      </p:sp>
      <p:pic>
        <p:nvPicPr>
          <p:cNvPr id="136" name="Google Shape;136;p3" descr="C:\Users\Соня\Desktop\Мывместе 2\Шаблон\Элементы\Ресурс 3.png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10407252" y="393570"/>
            <a:ext cx="1460500" cy="241300"/>
          </a:xfrm>
          <a:prstGeom prst="rect">
            <a:avLst/>
          </a:prstGeom>
          <a:noFill/>
          <a:ln>
            <a:noFill/>
          </a:ln>
        </p:spPr>
      </p:pic>
      <p:sp>
        <p:nvSpPr>
          <p:cNvPr id="137" name="Google Shape;137;p3"/>
          <p:cNvSpPr/>
          <p:nvPr/>
        </p:nvSpPr>
        <p:spPr>
          <a:xfrm>
            <a:off x="3192651" y="2116329"/>
            <a:ext cx="8379772" cy="4105525"/>
          </a:xfrm>
          <a:prstGeom prst="roundRect">
            <a:avLst>
              <a:gd name="adj" fmla="val 9552"/>
            </a:avLst>
          </a:prstGeom>
          <a:noFill/>
          <a:ln w="38100" cap="flat" cmpd="sng">
            <a:solidFill>
              <a:srgbClr val="00206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79010469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" name="Google Shape;163;p5" descr="C:\Users\Соня\Desktop\Мывместе 2\Шаблон\Элементы\Ресурс 12@2x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04777" y="1915166"/>
            <a:ext cx="6674287" cy="3962064"/>
          </a:xfrm>
          <a:prstGeom prst="rect">
            <a:avLst/>
          </a:prstGeom>
          <a:noFill/>
          <a:ln>
            <a:noFill/>
          </a:ln>
        </p:spPr>
      </p:pic>
      <p:sp>
        <p:nvSpPr>
          <p:cNvPr id="164" name="Google Shape;164;p5"/>
          <p:cNvSpPr/>
          <p:nvPr/>
        </p:nvSpPr>
        <p:spPr>
          <a:xfrm>
            <a:off x="-73841" y="-77786"/>
            <a:ext cx="12245900" cy="6935786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5" name="Google Shape;165;p5"/>
          <p:cNvSpPr/>
          <p:nvPr/>
        </p:nvSpPr>
        <p:spPr>
          <a:xfrm>
            <a:off x="3441865" y="1152840"/>
            <a:ext cx="4704395" cy="461665"/>
          </a:xfrm>
          <a:prstGeom prst="roundRect">
            <a:avLst>
              <a:gd name="adj" fmla="val 50000"/>
            </a:avLst>
          </a:prstGeom>
          <a:solidFill>
            <a:srgbClr val="0070C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6" name="Google Shape;166;p5"/>
          <p:cNvSpPr/>
          <p:nvPr/>
        </p:nvSpPr>
        <p:spPr>
          <a:xfrm>
            <a:off x="3825323" y="383858"/>
            <a:ext cx="3575018" cy="7078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4000" b="1" dirty="0">
                <a:solidFill>
                  <a:schemeClr val="dk1"/>
                </a:solidFill>
                <a:latin typeface="Montserrat Black"/>
                <a:ea typeface="Montserrat Black"/>
                <a:cs typeface="Montserrat Black"/>
                <a:sym typeface="Montserrat Black"/>
              </a:rPr>
              <a:t> </a:t>
            </a:r>
            <a:r>
              <a:rPr lang="ru-RU" sz="4000" b="1" dirty="0">
                <a:solidFill>
                  <a:schemeClr val="accent1">
                    <a:lumMod val="75000"/>
                  </a:schemeClr>
                </a:solidFill>
                <a:latin typeface="Montserrat Black"/>
                <a:ea typeface="Montserrat Black"/>
                <a:cs typeface="Montserrat Black"/>
                <a:sym typeface="Montserrat Black"/>
              </a:rPr>
              <a:t>О ПРОЕКТЕ</a:t>
            </a:r>
            <a:endParaRPr sz="4000" dirty="0">
              <a:solidFill>
                <a:schemeClr val="accent1">
                  <a:lumMod val="75000"/>
                </a:schemeClr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7" name="Google Shape;167;p5"/>
          <p:cNvSpPr txBox="1"/>
          <p:nvPr/>
        </p:nvSpPr>
        <p:spPr>
          <a:xfrm>
            <a:off x="3716595" y="1192751"/>
            <a:ext cx="4563994" cy="2543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900"/>
              <a:buFont typeface="Arial"/>
              <a:buNone/>
            </a:pPr>
            <a:r>
              <a:rPr lang="ru-RU" sz="1900" b="1" dirty="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ДОСТИГНУТЫЕ РЕЗУЛЬТАТЫ:</a:t>
            </a:r>
            <a:endParaRPr dirty="0"/>
          </a:p>
        </p:txBody>
      </p:sp>
      <p:sp>
        <p:nvSpPr>
          <p:cNvPr id="170" name="Google Shape;170;p5"/>
          <p:cNvSpPr txBox="1"/>
          <p:nvPr/>
        </p:nvSpPr>
        <p:spPr>
          <a:xfrm>
            <a:off x="781665" y="1675601"/>
            <a:ext cx="8146924" cy="39731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fontScale="25000" lnSpcReduction="20000"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</a:pPr>
            <a:endParaRPr sz="1200" b="1" dirty="0">
              <a:solidFill>
                <a:schemeClr val="dk1"/>
              </a:solidFill>
              <a:latin typeface="Montserrat SemiBold"/>
              <a:ea typeface="Montserrat SemiBold"/>
              <a:cs typeface="Montserrat SemiBold"/>
              <a:sym typeface="Montserrat SemiBold"/>
            </a:endParaRPr>
          </a:p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Tx/>
              <a:buChar char="-"/>
            </a:pPr>
            <a:endParaRPr sz="1600" dirty="0"/>
          </a:p>
          <a:p>
            <a:pPr algn="just"/>
            <a:r>
              <a:rPr lang="ru-RU" sz="5600" b="1" dirty="0">
                <a:solidFill>
                  <a:schemeClr val="accent1">
                    <a:lumMod val="75000"/>
                  </a:schemeClr>
                </a:solidFill>
                <a:latin typeface="Montserrat" panose="020B0604020202020204" charset="-52"/>
              </a:rPr>
              <a:t>        Программа реализуется в МСЧ № 7 с января 2023г., в кабинете медицинской профилактики специалистами проводится:</a:t>
            </a:r>
          </a:p>
          <a:p>
            <a:pPr algn="just"/>
            <a:endParaRPr lang="ru-RU" sz="5600" b="1" dirty="0">
              <a:solidFill>
                <a:schemeClr val="accent1">
                  <a:lumMod val="75000"/>
                </a:schemeClr>
              </a:solidFill>
              <a:latin typeface="Montserrat" panose="020B0604020202020204" charset="-52"/>
            </a:endParaRPr>
          </a:p>
          <a:p>
            <a:pPr algn="just"/>
            <a:r>
              <a:rPr lang="ru-RU" sz="5600" b="1" dirty="0">
                <a:solidFill>
                  <a:schemeClr val="accent1">
                    <a:lumMod val="75000"/>
                  </a:schemeClr>
                </a:solidFill>
                <a:latin typeface="Montserrat" panose="020B0604020202020204" charset="-52"/>
              </a:rPr>
              <a:t> - профилактическое консультирование по выявленным факторам риска в рамках медицинской помощи, все участники программы получают индивидуальное профилактическое консультирование, план дальнейшего наблюдения и при необходимости дополнительные обследования,  </a:t>
            </a:r>
            <a:r>
              <a:rPr lang="ru-RU" sz="5600" b="1" dirty="0" err="1">
                <a:solidFill>
                  <a:schemeClr val="accent1">
                    <a:lumMod val="75000"/>
                  </a:schemeClr>
                </a:solidFill>
                <a:latin typeface="Montserrat" panose="020B0604020202020204" charset="-52"/>
              </a:rPr>
              <a:t>санаторно</a:t>
            </a:r>
            <a:r>
              <a:rPr lang="ru-RU" sz="5600" b="1" dirty="0">
                <a:solidFill>
                  <a:schemeClr val="accent1">
                    <a:lumMod val="75000"/>
                  </a:schemeClr>
                </a:solidFill>
                <a:latin typeface="Montserrat" panose="020B0604020202020204" charset="-52"/>
              </a:rPr>
              <a:t> – курортное лечение.</a:t>
            </a:r>
          </a:p>
          <a:p>
            <a:pPr algn="just"/>
            <a:endParaRPr lang="ru-RU" sz="5600" b="1" dirty="0">
              <a:solidFill>
                <a:schemeClr val="accent1">
                  <a:lumMod val="75000"/>
                </a:schemeClr>
              </a:solidFill>
              <a:latin typeface="Montserrat" panose="020B0604020202020204" charset="-52"/>
            </a:endParaRPr>
          </a:p>
          <a:p>
            <a:pPr algn="ctr"/>
            <a:r>
              <a:rPr lang="ru-RU" sz="5600" b="1" dirty="0">
                <a:solidFill>
                  <a:srgbClr val="002060"/>
                </a:solidFill>
                <a:latin typeface="Montserrat" panose="020B0604020202020204" charset="-52"/>
              </a:rPr>
              <a:t>С февраля 2023г. работа дополнена </a:t>
            </a:r>
            <a:r>
              <a:rPr lang="ru-RU" sz="5600" b="1" u="sng" dirty="0">
                <a:solidFill>
                  <a:srgbClr val="002060"/>
                </a:solidFill>
                <a:latin typeface="Montserrat" panose="020B0604020202020204" charset="-52"/>
              </a:rPr>
              <a:t>психологическим сопровождением</a:t>
            </a:r>
            <a:r>
              <a:rPr lang="ru-RU" sz="5600" b="1" dirty="0">
                <a:solidFill>
                  <a:srgbClr val="002060"/>
                </a:solidFill>
                <a:latin typeface="Montserrat" panose="020B0604020202020204" charset="-52"/>
              </a:rPr>
              <a:t>,  проводится </a:t>
            </a:r>
            <a:r>
              <a:rPr lang="ru-RU" sz="5600" b="1" u="sng" dirty="0">
                <a:solidFill>
                  <a:srgbClr val="002060"/>
                </a:solidFill>
                <a:latin typeface="Montserrat" panose="020B0604020202020204" charset="-52"/>
              </a:rPr>
              <a:t>психологическая диагностика психоэмоционального состояния </a:t>
            </a:r>
            <a:r>
              <a:rPr lang="ru-RU" sz="5600" b="1" dirty="0">
                <a:solidFill>
                  <a:srgbClr val="002060"/>
                </a:solidFill>
                <a:latin typeface="Montserrat" panose="020B0604020202020204" charset="-52"/>
              </a:rPr>
              <a:t>участников программы, мониторинг прошли  более 1056 человек.</a:t>
            </a:r>
          </a:p>
          <a:p>
            <a:pPr algn="ctr"/>
            <a:endParaRPr lang="ru-RU" sz="5600" b="1" dirty="0">
              <a:solidFill>
                <a:srgbClr val="002060"/>
              </a:solidFill>
              <a:latin typeface="Montserrat" panose="020B0604020202020204" charset="-52"/>
            </a:endParaRPr>
          </a:p>
          <a:p>
            <a:pPr lvl="0" algn="ctr">
              <a:buClr>
                <a:schemeClr val="lt1"/>
              </a:buClr>
              <a:buSzPts val="1800"/>
            </a:pPr>
            <a:r>
              <a:rPr lang="ru-RU" sz="5600" b="1" dirty="0">
                <a:solidFill>
                  <a:srgbClr val="002060"/>
                </a:solidFill>
                <a:latin typeface="Montserrat" panose="020B0604020202020204" charset="-52"/>
              </a:rPr>
              <a:t>   Для развития стрессоустойчивости, профилактики психоэмоционального выгорания, участники обучаются эффективным </a:t>
            </a:r>
            <a:r>
              <a:rPr lang="ru-RU" sz="5600" b="1" u="sng" dirty="0">
                <a:solidFill>
                  <a:srgbClr val="002060"/>
                </a:solidFill>
                <a:latin typeface="Montserrat" panose="020B0604020202020204" charset="-52"/>
              </a:rPr>
              <a:t>техникам саморегуляции и </a:t>
            </a:r>
          </a:p>
          <a:p>
            <a:pPr lvl="0" algn="ctr">
              <a:buClr>
                <a:schemeClr val="lt1"/>
              </a:buClr>
              <a:buSzPts val="1800"/>
            </a:pPr>
            <a:r>
              <a:rPr lang="ru-RU" sz="5600" b="1" u="sng" dirty="0">
                <a:solidFill>
                  <a:srgbClr val="002060"/>
                </a:solidFill>
                <a:latin typeface="Montserrat" panose="020B0604020202020204" charset="-52"/>
              </a:rPr>
              <a:t>VR-релаксации,</a:t>
            </a:r>
            <a:r>
              <a:rPr lang="ru-RU" sz="5600" b="1" dirty="0">
                <a:solidFill>
                  <a:srgbClr val="002060"/>
                </a:solidFill>
                <a:latin typeface="Montserrat" panose="020B0604020202020204" charset="-52"/>
              </a:rPr>
              <a:t> которые эффективно снижают угрозу воздействия стрессовых факторов</a:t>
            </a:r>
            <a:r>
              <a:rPr lang="ru-RU" sz="5600" b="1" dirty="0">
                <a:solidFill>
                  <a:srgbClr val="332B9B"/>
                </a:solidFill>
                <a:latin typeface="Montserrat" panose="020B0604020202020204" charset="-52"/>
              </a:rPr>
              <a:t>.</a:t>
            </a:r>
            <a:endParaRPr lang="ru-RU" sz="3600" b="1" dirty="0">
              <a:solidFill>
                <a:srgbClr val="002060"/>
              </a:solidFill>
              <a:latin typeface="Montserrat" panose="020B0604020202020204" charset="-52"/>
            </a:endParaRPr>
          </a:p>
          <a:p>
            <a:r>
              <a:rPr lang="ru-RU" sz="5600" b="1" dirty="0">
                <a:solidFill>
                  <a:srgbClr val="002060"/>
                </a:solidFill>
                <a:latin typeface="Montserrat" panose="020B0604020202020204" charset="-52"/>
              </a:rPr>
              <a:t>  </a:t>
            </a:r>
            <a:endParaRPr lang="ru-RU" sz="5600" b="1" dirty="0">
              <a:solidFill>
                <a:schemeClr val="accent1">
                  <a:lumMod val="75000"/>
                </a:schemeClr>
              </a:solidFill>
              <a:latin typeface="Montserrat" panose="020B0604020202020204" charset="-52"/>
            </a:endParaRPr>
          </a:p>
          <a:p>
            <a:pPr lvl="0" algn="just">
              <a:buClr>
                <a:schemeClr val="lt1"/>
              </a:buClr>
              <a:buSzPts val="1800"/>
            </a:pPr>
            <a:r>
              <a:rPr lang="ru-RU" sz="5600" b="1" dirty="0">
                <a:solidFill>
                  <a:schemeClr val="accent1">
                    <a:lumMod val="75000"/>
                  </a:schemeClr>
                </a:solidFill>
                <a:latin typeface="Montserrat" panose="020B0604020202020204" charset="-52"/>
                <a:ea typeface="Montserrat Black"/>
                <a:cs typeface="Times New Roman" panose="02020603050405020304" pitchFamily="18" charset="0"/>
                <a:sym typeface="Montserrat Black"/>
              </a:rPr>
              <a:t>   Качественные и количественные результаты:</a:t>
            </a:r>
          </a:p>
          <a:p>
            <a:pPr lvl="0" algn="just">
              <a:buClr>
                <a:schemeClr val="lt1"/>
              </a:buClr>
              <a:buSzPts val="1800"/>
            </a:pPr>
            <a:r>
              <a:rPr lang="ru-RU" sz="5600" b="1" dirty="0">
                <a:solidFill>
                  <a:schemeClr val="accent1">
                    <a:lumMod val="75000"/>
                  </a:schemeClr>
                </a:solidFill>
                <a:latin typeface="Montserrat" panose="020B0604020202020204" charset="-52"/>
                <a:sym typeface="Montserrat Black"/>
              </a:rPr>
              <a:t>- рост показателей стрессоустойчивости 50% от первоначально диагностируемого;</a:t>
            </a:r>
          </a:p>
          <a:p>
            <a:pPr lvl="0" algn="just">
              <a:buClr>
                <a:schemeClr val="lt1"/>
              </a:buClr>
              <a:buSzPts val="1800"/>
            </a:pPr>
            <a:endParaRPr lang="ru-RU" sz="3600" b="1" dirty="0">
              <a:solidFill>
                <a:schemeClr val="accent1">
                  <a:lumMod val="75000"/>
                </a:schemeClr>
              </a:solidFill>
              <a:latin typeface="Montserrat" panose="020B0604020202020204" charset="-52"/>
              <a:sym typeface="Montserrat Black"/>
            </a:endParaRPr>
          </a:p>
          <a:p>
            <a:pPr lvl="0" algn="just">
              <a:buClr>
                <a:schemeClr val="lt1"/>
              </a:buClr>
              <a:buSzPts val="1800"/>
            </a:pPr>
            <a:r>
              <a:rPr lang="ru-RU" sz="5600" b="1" dirty="0">
                <a:solidFill>
                  <a:schemeClr val="accent1">
                    <a:lumMod val="75000"/>
                  </a:schemeClr>
                </a:solidFill>
                <a:latin typeface="Montserrat" panose="020B0604020202020204" charset="-52"/>
                <a:sym typeface="Montserrat Black"/>
              </a:rPr>
              <a:t>-снижение показателей </a:t>
            </a:r>
            <a:r>
              <a:rPr lang="ru-RU" sz="5600" b="1" dirty="0" err="1">
                <a:solidFill>
                  <a:schemeClr val="accent1">
                    <a:lumMod val="75000"/>
                  </a:schemeClr>
                </a:solidFill>
                <a:latin typeface="Montserrat" panose="020B0604020202020204" charset="-52"/>
                <a:sym typeface="Montserrat Black"/>
              </a:rPr>
              <a:t>профвыгорания</a:t>
            </a:r>
            <a:r>
              <a:rPr lang="ru-RU" sz="5600" b="1" dirty="0">
                <a:solidFill>
                  <a:schemeClr val="accent1">
                    <a:lumMod val="75000"/>
                  </a:schemeClr>
                </a:solidFill>
                <a:latin typeface="Montserrat" panose="020B0604020202020204" charset="-52"/>
                <a:sym typeface="Montserrat Black"/>
              </a:rPr>
              <a:t> на 55% от первоначально диагностируемого;</a:t>
            </a:r>
          </a:p>
          <a:p>
            <a:pPr lvl="0" algn="just">
              <a:buClr>
                <a:schemeClr val="lt1"/>
              </a:buClr>
              <a:buSzPts val="1800"/>
            </a:pPr>
            <a:endParaRPr lang="ru-RU" sz="3600" b="1" dirty="0">
              <a:solidFill>
                <a:schemeClr val="accent1">
                  <a:lumMod val="75000"/>
                </a:schemeClr>
              </a:solidFill>
              <a:latin typeface="Montserrat" panose="020B0604020202020204" charset="-52"/>
              <a:sym typeface="Montserrat Black"/>
            </a:endParaRPr>
          </a:p>
          <a:p>
            <a:pPr lvl="0" algn="just">
              <a:buClr>
                <a:schemeClr val="lt1"/>
              </a:buClr>
              <a:buSzPts val="1800"/>
            </a:pPr>
            <a:r>
              <a:rPr lang="ru-RU" sz="5600" b="1" dirty="0">
                <a:solidFill>
                  <a:schemeClr val="accent1">
                    <a:lumMod val="75000"/>
                  </a:schemeClr>
                </a:solidFill>
                <a:latin typeface="Montserrat" panose="020B0604020202020204" charset="-52"/>
                <a:sym typeface="Montserrat Black"/>
              </a:rPr>
              <a:t>- отмечается  удовлетворенности условиями труда и качеством жизни</a:t>
            </a:r>
          </a:p>
          <a:p>
            <a:pPr lvl="0" algn="just">
              <a:buClr>
                <a:schemeClr val="lt1"/>
              </a:buClr>
              <a:buSzPts val="1800"/>
            </a:pPr>
            <a:r>
              <a:rPr lang="ru-RU" sz="5600" b="1" dirty="0">
                <a:solidFill>
                  <a:schemeClr val="accent1">
                    <a:lumMod val="75000"/>
                  </a:schemeClr>
                </a:solidFill>
                <a:latin typeface="Montserrat" panose="020B0604020202020204" charset="-52"/>
                <a:sym typeface="Montserrat Black"/>
              </a:rPr>
              <a:t>- повышение интереса сотрудников к реализуемой программе</a:t>
            </a:r>
          </a:p>
          <a:p>
            <a:pPr algn="just"/>
            <a:endParaRPr lang="ru-RU" sz="4400" b="1" dirty="0">
              <a:solidFill>
                <a:schemeClr val="accent2"/>
              </a:solidFill>
              <a:latin typeface="Montserrat" panose="020B0604020202020204" charset="-52"/>
            </a:endParaRPr>
          </a:p>
          <a:p>
            <a:pPr marL="0" marR="0" lvl="0" indent="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</a:pPr>
            <a:br>
              <a:rPr lang="ru-RU" sz="1800" dirty="0">
                <a:solidFill>
                  <a:schemeClr val="dk1"/>
                </a:solidFill>
                <a:latin typeface="Montserrat SemiBold"/>
                <a:ea typeface="Montserrat SemiBold"/>
                <a:cs typeface="Montserrat SemiBold"/>
                <a:sym typeface="Montserrat SemiBold"/>
              </a:rPr>
            </a:br>
            <a:endParaRPr sz="1800" dirty="0">
              <a:solidFill>
                <a:schemeClr val="accent6"/>
              </a:solidFill>
              <a:latin typeface="Montserrat SemiBold"/>
              <a:ea typeface="Montserrat SemiBold"/>
              <a:cs typeface="Montserrat SemiBold"/>
              <a:sym typeface="Montserrat SemiBold"/>
            </a:endParaRPr>
          </a:p>
        </p:txBody>
      </p:sp>
      <p:pic>
        <p:nvPicPr>
          <p:cNvPr id="174" name="Google Shape;174;p5" descr="C:\Users\Соня\Desktop\Мывместе 2\Шаблон\Элементы\Ресурс 4@2x.pn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0312077" y="200114"/>
            <a:ext cx="1460500" cy="242946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3F543129-F870-E1D0-F9DE-17CF1752C5AB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9426" y="1934211"/>
            <a:ext cx="2627950" cy="1751966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82D455E3-8176-6F46-6FA2-45AF759BFE3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389256" y="3686177"/>
            <a:ext cx="1845642" cy="2456938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" name="Google Shape;208;p7"/>
          <p:cNvSpPr txBox="1"/>
          <p:nvPr/>
        </p:nvSpPr>
        <p:spPr>
          <a:xfrm>
            <a:off x="674342" y="5442143"/>
            <a:ext cx="2851264" cy="3408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</a:pPr>
            <a:endParaRPr sz="1400" b="1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209" name="Google Shape;209;p7"/>
          <p:cNvSpPr/>
          <p:nvPr/>
        </p:nvSpPr>
        <p:spPr>
          <a:xfrm>
            <a:off x="577922" y="327384"/>
            <a:ext cx="8439078" cy="12003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3600" b="1" dirty="0">
                <a:solidFill>
                  <a:srgbClr val="3D2AC6"/>
                </a:solidFill>
                <a:latin typeface="Montserrat Black"/>
                <a:ea typeface="Montserrat Black"/>
                <a:cs typeface="Montserrat Black"/>
                <a:sym typeface="Montserrat Black"/>
              </a:rPr>
              <a:t>СИСТЕМНОСТЬ</a:t>
            </a:r>
            <a:endParaRPr dirty="0">
              <a:solidFill>
                <a:srgbClr val="3D2AC6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3600" b="1" dirty="0">
                <a:solidFill>
                  <a:srgbClr val="3D2AC6"/>
                </a:solidFill>
                <a:latin typeface="Montserrat Black"/>
                <a:ea typeface="Montserrat Black"/>
                <a:cs typeface="Montserrat Black"/>
                <a:sym typeface="Montserrat Black"/>
              </a:rPr>
              <a:t>ДЕЯТЕЛЬНОСТИ</a:t>
            </a:r>
            <a:endParaRPr dirty="0">
              <a:solidFill>
                <a:srgbClr val="3D2AC6"/>
              </a:solidFill>
            </a:endParaRPr>
          </a:p>
        </p:txBody>
      </p:sp>
      <p:sp>
        <p:nvSpPr>
          <p:cNvPr id="210" name="Google Shape;210;p7"/>
          <p:cNvSpPr txBox="1"/>
          <p:nvPr/>
        </p:nvSpPr>
        <p:spPr>
          <a:xfrm>
            <a:off x="913386" y="1815793"/>
            <a:ext cx="3507987" cy="13058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FF954D"/>
              </a:buClr>
              <a:buSzPts val="1400"/>
              <a:buFont typeface="Arial"/>
              <a:buNone/>
            </a:pPr>
            <a:r>
              <a:rPr lang="ru-RU" sz="1400" b="1" dirty="0">
                <a:solidFill>
                  <a:srgbClr val="3D2AC6"/>
                </a:solidFill>
                <a:latin typeface="Montserrat Black"/>
                <a:ea typeface="Montserrat Black"/>
                <a:cs typeface="Montserrat Black"/>
                <a:sym typeface="Montserrat Black"/>
              </a:rPr>
              <a:t>ПЛАНЫ И ПЕРСПЕКТИВЫ</a:t>
            </a:r>
            <a:endParaRPr dirty="0">
              <a:solidFill>
                <a:srgbClr val="3D2AC6"/>
              </a:solidFill>
            </a:endParaRPr>
          </a:p>
          <a:p>
            <a:pPr marL="0" marR="0" lvl="0" indent="0" algn="l" rtl="0">
              <a:spcBef>
                <a:spcPts val="280"/>
              </a:spcBef>
              <a:spcAft>
                <a:spcPts val="0"/>
              </a:spcAft>
              <a:buClr>
                <a:srgbClr val="FF954D"/>
              </a:buClr>
              <a:buSzPts val="1400"/>
              <a:buFont typeface="Arial"/>
              <a:buNone/>
            </a:pPr>
            <a:r>
              <a:rPr lang="ru-RU" sz="1400" b="1" dirty="0">
                <a:solidFill>
                  <a:srgbClr val="3D2AC6"/>
                </a:solidFill>
                <a:latin typeface="Montserrat Black"/>
                <a:ea typeface="Montserrat Black"/>
                <a:cs typeface="Montserrat Black"/>
                <a:sym typeface="Montserrat Black"/>
              </a:rPr>
              <a:t>ПРОЕКТА:</a:t>
            </a:r>
            <a:endParaRPr dirty="0">
              <a:solidFill>
                <a:srgbClr val="3D2AC6"/>
              </a:solidFill>
            </a:endParaRPr>
          </a:p>
          <a:p>
            <a:pPr marL="0" marR="0" lvl="0" indent="0" algn="l" rtl="0">
              <a:spcBef>
                <a:spcPts val="300"/>
              </a:spcBef>
              <a:spcAft>
                <a:spcPts val="0"/>
              </a:spcAft>
              <a:buClr>
                <a:srgbClr val="FF954D"/>
              </a:buClr>
              <a:buSzPts val="1500"/>
              <a:buFont typeface="Arial"/>
              <a:buNone/>
            </a:pPr>
            <a:br>
              <a:rPr lang="ru-RU" sz="1500" dirty="0">
                <a:solidFill>
                  <a:srgbClr val="3D2AC6"/>
                </a:solidFill>
                <a:latin typeface="Montserrat Black"/>
                <a:ea typeface="Montserrat Black"/>
                <a:cs typeface="Montserrat Black"/>
                <a:sym typeface="Montserrat Black"/>
              </a:rPr>
            </a:br>
            <a:endParaRPr sz="1500" dirty="0">
              <a:solidFill>
                <a:srgbClr val="3D2AC6"/>
              </a:solidFill>
              <a:latin typeface="Montserrat Black"/>
              <a:ea typeface="Montserrat Black"/>
              <a:cs typeface="Montserrat Black"/>
              <a:sym typeface="Montserrat Black"/>
            </a:endParaRPr>
          </a:p>
        </p:txBody>
      </p:sp>
      <p:sp>
        <p:nvSpPr>
          <p:cNvPr id="211" name="Google Shape;211;p7"/>
          <p:cNvSpPr/>
          <p:nvPr/>
        </p:nvSpPr>
        <p:spPr>
          <a:xfrm>
            <a:off x="674342" y="1589967"/>
            <a:ext cx="3079973" cy="1143862"/>
          </a:xfrm>
          <a:prstGeom prst="roundRect">
            <a:avLst>
              <a:gd name="adj" fmla="val 50000"/>
            </a:avLst>
          </a:prstGeom>
          <a:noFill/>
          <a:ln w="28575" cap="flat" cmpd="sng">
            <a:solidFill>
              <a:srgbClr val="3D2AC6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12" name="Google Shape;212;p7"/>
          <p:cNvPicPr preferRelativeResize="0"/>
          <p:nvPr/>
        </p:nvPicPr>
        <p:blipFill rotWithShape="1">
          <a:blip r:embed="rId3">
            <a:alphaModFix/>
            <a:duotone>
              <a:prstClr val="black"/>
              <a:schemeClr val="accent1">
                <a:tint val="45000"/>
                <a:satMod val="400000"/>
              </a:schemeClr>
            </a:duotone>
          </a:blip>
          <a:srcRect/>
          <a:stretch/>
        </p:blipFill>
        <p:spPr>
          <a:xfrm>
            <a:off x="4073546" y="1920862"/>
            <a:ext cx="472818" cy="547846"/>
          </a:xfrm>
          <a:prstGeom prst="rect">
            <a:avLst/>
          </a:prstGeom>
          <a:noFill/>
          <a:ln>
            <a:noFill/>
          </a:ln>
        </p:spPr>
      </p:pic>
      <p:sp>
        <p:nvSpPr>
          <p:cNvPr id="213" name="Google Shape;213;p7"/>
          <p:cNvSpPr txBox="1"/>
          <p:nvPr/>
        </p:nvSpPr>
        <p:spPr>
          <a:xfrm>
            <a:off x="874433" y="3461048"/>
            <a:ext cx="3507987" cy="142532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FF954D"/>
              </a:buClr>
              <a:buSzPts val="1400"/>
              <a:buFont typeface="Arial"/>
              <a:buNone/>
            </a:pPr>
            <a:r>
              <a:rPr lang="ru-RU" sz="1400" b="1" dirty="0">
                <a:solidFill>
                  <a:srgbClr val="3D2AC6"/>
                </a:solidFill>
                <a:latin typeface="Montserrat Black"/>
                <a:ea typeface="Montserrat Black"/>
                <a:cs typeface="Montserrat Black"/>
                <a:sym typeface="Montserrat Black"/>
              </a:rPr>
              <a:t>КОМАНДА</a:t>
            </a:r>
            <a:endParaRPr dirty="0">
              <a:solidFill>
                <a:srgbClr val="3D2AC6"/>
              </a:solidFill>
            </a:endParaRPr>
          </a:p>
          <a:p>
            <a:pPr marL="0" marR="0" lvl="0" indent="0" algn="l" rtl="0">
              <a:spcBef>
                <a:spcPts val="280"/>
              </a:spcBef>
              <a:spcAft>
                <a:spcPts val="0"/>
              </a:spcAft>
              <a:buClr>
                <a:srgbClr val="FF954D"/>
              </a:buClr>
              <a:buSzPts val="1400"/>
              <a:buFont typeface="Arial"/>
              <a:buNone/>
            </a:pPr>
            <a:r>
              <a:rPr lang="ru-RU" sz="1400" b="1" dirty="0">
                <a:solidFill>
                  <a:srgbClr val="3D2AC6"/>
                </a:solidFill>
                <a:latin typeface="Montserrat Black"/>
                <a:ea typeface="Montserrat Black"/>
                <a:cs typeface="Montserrat Black"/>
                <a:sym typeface="Montserrat Black"/>
              </a:rPr>
              <a:t>ПРОЕКТА:</a:t>
            </a:r>
            <a:endParaRPr sz="1500" dirty="0">
              <a:solidFill>
                <a:srgbClr val="3D2AC6"/>
              </a:solidFill>
              <a:latin typeface="Montserrat Black"/>
              <a:ea typeface="Montserrat Black"/>
              <a:cs typeface="Montserrat Black"/>
              <a:sym typeface="Montserrat Black"/>
            </a:endParaRPr>
          </a:p>
        </p:txBody>
      </p:sp>
      <p:sp>
        <p:nvSpPr>
          <p:cNvPr id="214" name="Google Shape;214;p7"/>
          <p:cNvSpPr/>
          <p:nvPr/>
        </p:nvSpPr>
        <p:spPr>
          <a:xfrm>
            <a:off x="575503" y="3242205"/>
            <a:ext cx="3079973" cy="1143862"/>
          </a:xfrm>
          <a:prstGeom prst="roundRect">
            <a:avLst>
              <a:gd name="adj" fmla="val 50000"/>
            </a:avLst>
          </a:prstGeom>
          <a:noFill/>
          <a:ln w="28575" cap="flat" cmpd="sng">
            <a:solidFill>
              <a:srgbClr val="3D2AC6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15" name="Google Shape;215;p7"/>
          <p:cNvPicPr preferRelativeResize="0"/>
          <p:nvPr/>
        </p:nvPicPr>
        <p:blipFill rotWithShape="1">
          <a:blip r:embed="rId3">
            <a:alphaModFix/>
            <a:duotone>
              <a:prstClr val="black"/>
              <a:schemeClr val="accent1">
                <a:tint val="45000"/>
                <a:satMod val="400000"/>
              </a:schemeClr>
            </a:duotone>
          </a:blip>
          <a:srcRect/>
          <a:stretch/>
        </p:blipFill>
        <p:spPr>
          <a:xfrm>
            <a:off x="4124929" y="3568960"/>
            <a:ext cx="472818" cy="547846"/>
          </a:xfrm>
          <a:prstGeom prst="rect">
            <a:avLst/>
          </a:prstGeom>
          <a:noFill/>
          <a:ln>
            <a:noFill/>
          </a:ln>
        </p:spPr>
      </p:pic>
      <p:sp>
        <p:nvSpPr>
          <p:cNvPr id="216" name="Google Shape;216;p7"/>
          <p:cNvSpPr txBox="1"/>
          <p:nvPr/>
        </p:nvSpPr>
        <p:spPr>
          <a:xfrm>
            <a:off x="1038377" y="5296120"/>
            <a:ext cx="3507987" cy="13058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FF954D"/>
              </a:buClr>
              <a:buSzPts val="1400"/>
              <a:buFont typeface="Arial"/>
              <a:buNone/>
            </a:pPr>
            <a:r>
              <a:rPr lang="ru-RU" sz="1400" b="1" dirty="0">
                <a:solidFill>
                  <a:srgbClr val="3D2AC6"/>
                </a:solidFill>
                <a:latin typeface="Montserrat Black"/>
                <a:ea typeface="Montserrat Black"/>
                <a:cs typeface="Montserrat Black"/>
                <a:sym typeface="Montserrat Black"/>
              </a:rPr>
              <a:t>ВОЗДЕЙСТВИЕ</a:t>
            </a:r>
            <a:endParaRPr dirty="0">
              <a:solidFill>
                <a:srgbClr val="3D2AC6"/>
              </a:solidFill>
            </a:endParaRPr>
          </a:p>
          <a:p>
            <a:pPr marL="0" marR="0" lvl="0" indent="0" algn="l" rtl="0">
              <a:spcBef>
                <a:spcPts val="280"/>
              </a:spcBef>
              <a:spcAft>
                <a:spcPts val="0"/>
              </a:spcAft>
              <a:buClr>
                <a:srgbClr val="FF954D"/>
              </a:buClr>
              <a:buSzPts val="1400"/>
              <a:buFont typeface="Arial"/>
              <a:buNone/>
            </a:pPr>
            <a:r>
              <a:rPr lang="ru-RU" sz="1400" b="1" dirty="0">
                <a:solidFill>
                  <a:srgbClr val="3D2AC6"/>
                </a:solidFill>
                <a:latin typeface="Montserrat Black"/>
                <a:ea typeface="Montserrat Black"/>
                <a:cs typeface="Montserrat Black"/>
                <a:sym typeface="Montserrat Black"/>
              </a:rPr>
              <a:t>ПРОЕКТА:</a:t>
            </a:r>
            <a:endParaRPr sz="1400" dirty="0">
              <a:solidFill>
                <a:srgbClr val="3D2AC6"/>
              </a:solidFill>
              <a:latin typeface="Montserrat Black"/>
              <a:ea typeface="Montserrat Black"/>
              <a:cs typeface="Montserrat Black"/>
              <a:sym typeface="Montserrat Black"/>
            </a:endParaRPr>
          </a:p>
        </p:txBody>
      </p:sp>
      <p:sp>
        <p:nvSpPr>
          <p:cNvPr id="217" name="Google Shape;217;p7"/>
          <p:cNvSpPr/>
          <p:nvPr/>
        </p:nvSpPr>
        <p:spPr>
          <a:xfrm>
            <a:off x="550628" y="4956697"/>
            <a:ext cx="3079973" cy="1143862"/>
          </a:xfrm>
          <a:prstGeom prst="roundRect">
            <a:avLst>
              <a:gd name="adj" fmla="val 50000"/>
            </a:avLst>
          </a:prstGeom>
          <a:noFill/>
          <a:ln w="28575" cap="flat" cmpd="sng">
            <a:solidFill>
              <a:srgbClr val="3D2AC6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18" name="Google Shape;218;p7"/>
          <p:cNvPicPr preferRelativeResize="0"/>
          <p:nvPr/>
        </p:nvPicPr>
        <p:blipFill rotWithShape="1">
          <a:blip r:embed="rId3">
            <a:alphaModFix/>
            <a:duotone>
              <a:prstClr val="black"/>
              <a:schemeClr val="accent1">
                <a:tint val="45000"/>
                <a:satMod val="400000"/>
              </a:schemeClr>
            </a:duotone>
          </a:blip>
          <a:srcRect/>
          <a:stretch/>
        </p:blipFill>
        <p:spPr>
          <a:xfrm>
            <a:off x="4091552" y="5218215"/>
            <a:ext cx="472818" cy="547846"/>
          </a:xfrm>
          <a:prstGeom prst="rect">
            <a:avLst/>
          </a:prstGeom>
          <a:noFill/>
          <a:ln>
            <a:noFill/>
          </a:ln>
        </p:spPr>
      </p:pic>
      <p:sp>
        <p:nvSpPr>
          <p:cNvPr id="219" name="Google Shape;219;p7"/>
          <p:cNvSpPr txBox="1"/>
          <p:nvPr/>
        </p:nvSpPr>
        <p:spPr>
          <a:xfrm>
            <a:off x="5460711" y="1224116"/>
            <a:ext cx="5674321" cy="147557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algn="just"/>
            <a:r>
              <a:rPr lang="ru-RU" sz="1400" b="1" i="1" dirty="0">
                <a:solidFill>
                  <a:srgbClr val="3D2AC6"/>
                </a:solidFill>
                <a:latin typeface="Montserrat" panose="020B0604020202020204" charset="-52"/>
              </a:rPr>
              <a:t>Организация мобильной мультидисциплинарной бригады медико-психологической помощи, что позволит расширить предоставления консультаций специалистов по запросу участников проекта и проводить медико-психологическую поддержку семьям сотрудников и людям оказавшихся в трудной жизненной ситуации</a:t>
            </a:r>
          </a:p>
        </p:txBody>
      </p:sp>
      <p:sp>
        <p:nvSpPr>
          <p:cNvPr id="220" name="Google Shape;220;p7"/>
          <p:cNvSpPr/>
          <p:nvPr/>
        </p:nvSpPr>
        <p:spPr>
          <a:xfrm>
            <a:off x="4740605" y="1030161"/>
            <a:ext cx="6777054" cy="1836302"/>
          </a:xfrm>
          <a:prstGeom prst="roundRect">
            <a:avLst>
              <a:gd name="adj" fmla="val 50000"/>
            </a:avLst>
          </a:prstGeom>
          <a:noFill/>
          <a:ln w="28575" cap="flat" cmpd="sng">
            <a:solidFill>
              <a:srgbClr val="3D2AC6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1" name="Google Shape;221;p7"/>
          <p:cNvSpPr txBox="1"/>
          <p:nvPr/>
        </p:nvSpPr>
        <p:spPr>
          <a:xfrm>
            <a:off x="5204451" y="3242205"/>
            <a:ext cx="6113115" cy="9300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r>
              <a:rPr lang="ru-RU" sz="1400" b="1" i="1" dirty="0">
                <a:solidFill>
                  <a:srgbClr val="3D2AC6"/>
                </a:solidFill>
                <a:latin typeface="Montserrat" panose="020B0604020202020204" charset="-52"/>
                <a:cs typeface="Times New Roman" panose="02020603050405020304" pitchFamily="18" charset="0"/>
              </a:rPr>
              <a:t>Команда состоит из всего коллектива МСЧ№7, а это более 40 человек и непосредственно при огромном участии и поддержки со стороны  руководителей АО «ТОАЗ».</a:t>
            </a:r>
          </a:p>
        </p:txBody>
      </p:sp>
      <p:sp>
        <p:nvSpPr>
          <p:cNvPr id="222" name="Google Shape;222;p7"/>
          <p:cNvSpPr/>
          <p:nvPr/>
        </p:nvSpPr>
        <p:spPr>
          <a:xfrm>
            <a:off x="4681350" y="3005518"/>
            <a:ext cx="6935147" cy="1305831"/>
          </a:xfrm>
          <a:prstGeom prst="roundRect">
            <a:avLst>
              <a:gd name="adj" fmla="val 50000"/>
            </a:avLst>
          </a:prstGeom>
          <a:noFill/>
          <a:ln w="28575" cap="flat" cmpd="sng">
            <a:solidFill>
              <a:srgbClr val="3D2AC6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3" name="Google Shape;223;p7"/>
          <p:cNvSpPr txBox="1"/>
          <p:nvPr/>
        </p:nvSpPr>
        <p:spPr>
          <a:xfrm>
            <a:off x="5050544" y="4548036"/>
            <a:ext cx="6307396" cy="200846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lvl="0" algn="just">
              <a:buClr>
                <a:srgbClr val="FF954D"/>
              </a:buClr>
              <a:buSzPts val="1400"/>
            </a:pPr>
            <a:endParaRPr lang="ru-RU" sz="900" b="1" i="1" dirty="0">
              <a:latin typeface="Montserrat" panose="020B0604020202020204" charset="-52"/>
            </a:endParaRPr>
          </a:p>
          <a:p>
            <a:pPr lvl="0" algn="just">
              <a:buClr>
                <a:srgbClr val="FF954D"/>
              </a:buClr>
              <a:buSzPts val="1400"/>
            </a:pPr>
            <a:r>
              <a:rPr lang="ru-RU" sz="1400" b="1" i="1" dirty="0">
                <a:solidFill>
                  <a:srgbClr val="3D2AC6"/>
                </a:solidFill>
                <a:latin typeface="Montserrat" panose="020B0604020202020204" charset="-52"/>
              </a:rPr>
              <a:t>Медико-психологическое сопровождение помогает улучшить качество жизни сотрудников предприятия, что является  важной жизненной ценностью. Своевременное оказание помощи уже помогло оперативно на местах решить множество задач связанных с контролем состояния  физического и психического здоровья и  оптимизировать условия труда и отдыха, с учетом выявленных рисков развития заболеваний и травматизма. </a:t>
            </a:r>
            <a:endParaRPr sz="1400" b="1" i="1" dirty="0">
              <a:solidFill>
                <a:srgbClr val="3D2AC6"/>
              </a:solidFill>
              <a:latin typeface="Montserrat" panose="020B0604020202020204" charset="-52"/>
              <a:ea typeface="Montserrat Black"/>
              <a:cs typeface="Montserrat Black"/>
              <a:sym typeface="Montserrat Black"/>
            </a:endParaRPr>
          </a:p>
        </p:txBody>
      </p:sp>
      <p:sp>
        <p:nvSpPr>
          <p:cNvPr id="224" name="Google Shape;224;p7"/>
          <p:cNvSpPr/>
          <p:nvPr/>
        </p:nvSpPr>
        <p:spPr>
          <a:xfrm>
            <a:off x="4681350" y="4450404"/>
            <a:ext cx="6960021" cy="2167963"/>
          </a:xfrm>
          <a:prstGeom prst="roundRect">
            <a:avLst>
              <a:gd name="adj" fmla="val 50000"/>
            </a:avLst>
          </a:prstGeom>
          <a:noFill/>
          <a:ln w="28575" cap="flat" cmpd="sng">
            <a:solidFill>
              <a:srgbClr val="3D2AC6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0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26" name="Google Shape;226;p7" descr="C:\Users\Соня\Desktop\Мывместе 2\Шаблон\Элементы\Ресурс 4@2x.pn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9538189" y="326822"/>
            <a:ext cx="2234388" cy="37167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A32E6F17-5176-C15F-0590-A3D9B0B8D91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7729" y="826646"/>
            <a:ext cx="11312994" cy="5662644"/>
          </a:xfrm>
          <a:prstGeom prst="rect">
            <a:avLst/>
          </a:prstGeom>
          <a:blipFill dpi="0" rotWithShape="1">
            <a:blip r:embed="rId3">
              <a:alphaModFix amt="67000"/>
            </a:blip>
            <a:srcRect/>
            <a:stretch>
              <a:fillRect/>
            </a:stretch>
          </a:blipFill>
        </p:spPr>
      </p:pic>
      <p:pic>
        <p:nvPicPr>
          <p:cNvPr id="232" name="Google Shape;232;p8" descr="C:\Users\Соня\Desktop\Мывместе 2\Шаблон\Элементы\Ресурс 30.png"/>
          <p:cNvPicPr preferRelativeResize="0"/>
          <p:nvPr/>
        </p:nvPicPr>
        <p:blipFill rotWithShape="1">
          <a:blip r:embed="rId4">
            <a:alphaModFix/>
            <a:duotone>
              <a:prstClr val="black"/>
              <a:schemeClr val="accent1">
                <a:tint val="45000"/>
                <a:satMod val="400000"/>
              </a:schemeClr>
            </a:duotone>
          </a:blip>
          <a:srcRect/>
          <a:stretch/>
        </p:blipFill>
        <p:spPr>
          <a:xfrm>
            <a:off x="3322411" y="2018548"/>
            <a:ext cx="656795" cy="656795"/>
          </a:xfrm>
          <a:prstGeom prst="rect">
            <a:avLst/>
          </a:prstGeom>
          <a:noFill/>
          <a:ln>
            <a:noFill/>
          </a:ln>
        </p:spPr>
      </p:pic>
      <p:pic>
        <p:nvPicPr>
          <p:cNvPr id="233" name="Google Shape;233;p8" descr="C:\Users\Соня\Desktop\Мывместе 2\Шаблон\Элементы\Ресурс 31.png"/>
          <p:cNvPicPr preferRelativeResize="0"/>
          <p:nvPr/>
        </p:nvPicPr>
        <p:blipFill rotWithShape="1">
          <a:blip r:embed="rId5">
            <a:alphaModFix/>
            <a:duotone>
              <a:prstClr val="black"/>
              <a:schemeClr val="accent1">
                <a:tint val="45000"/>
                <a:satMod val="400000"/>
              </a:schemeClr>
            </a:duotone>
          </a:blip>
          <a:srcRect/>
          <a:stretch/>
        </p:blipFill>
        <p:spPr>
          <a:xfrm>
            <a:off x="3322410" y="3239187"/>
            <a:ext cx="656795" cy="656795"/>
          </a:xfrm>
          <a:prstGeom prst="rect">
            <a:avLst/>
          </a:prstGeom>
          <a:noFill/>
          <a:ln>
            <a:noFill/>
          </a:ln>
        </p:spPr>
      </p:pic>
      <p:sp>
        <p:nvSpPr>
          <p:cNvPr id="234" name="Google Shape;234;p8"/>
          <p:cNvSpPr txBox="1"/>
          <p:nvPr/>
        </p:nvSpPr>
        <p:spPr>
          <a:xfrm>
            <a:off x="1312451" y="4735193"/>
            <a:ext cx="9605627" cy="13886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4250" tIns="52125" rIns="104250" bIns="52125" anchor="ctr" anchorCtr="0">
            <a:normAutofit fontScale="92500"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Montserrat ExtraBold"/>
              <a:buNone/>
            </a:pPr>
            <a:r>
              <a:rPr lang="ru-RU" sz="5400" dirty="0">
                <a:solidFill>
                  <a:srgbClr val="3D2AC6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rPr>
              <a:t>СПАСИБО ЗА ВНИМАНИЕ!</a:t>
            </a:r>
            <a:endParaRPr sz="2800" dirty="0">
              <a:solidFill>
                <a:srgbClr val="3D2AC6"/>
              </a:solidFill>
            </a:endParaRPr>
          </a:p>
        </p:txBody>
      </p:sp>
      <p:sp>
        <p:nvSpPr>
          <p:cNvPr id="235" name="Google Shape;235;p8"/>
          <p:cNvSpPr txBox="1"/>
          <p:nvPr/>
        </p:nvSpPr>
        <p:spPr>
          <a:xfrm>
            <a:off x="4822722" y="1979837"/>
            <a:ext cx="4232788" cy="124167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 fontScale="25000" lnSpcReduction="20000"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954D"/>
              </a:buClr>
              <a:buSzPct val="100000"/>
              <a:buFont typeface="Arial"/>
              <a:buNone/>
            </a:pPr>
            <a:r>
              <a:rPr lang="ru-RU" sz="6400" b="1" dirty="0">
                <a:solidFill>
                  <a:srgbClr val="3D2AC6"/>
                </a:solidFill>
                <a:latin typeface="Montserrat"/>
                <a:ea typeface="Montserrat"/>
                <a:cs typeface="Montserrat"/>
                <a:sym typeface="Montserrat"/>
              </a:rPr>
              <a:t>445045, Самарская область, 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954D"/>
              </a:buClr>
              <a:buSzPct val="100000"/>
              <a:buFont typeface="Arial"/>
              <a:buNone/>
            </a:pPr>
            <a:endParaRPr lang="ru-RU" sz="6400" b="1" dirty="0">
              <a:solidFill>
                <a:srgbClr val="3D2AC6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954D"/>
              </a:buClr>
              <a:buSzPct val="100000"/>
              <a:buFont typeface="Arial"/>
              <a:buNone/>
            </a:pPr>
            <a:r>
              <a:rPr lang="ru-RU" sz="6400" b="1" dirty="0">
                <a:solidFill>
                  <a:srgbClr val="3D2AC6"/>
                </a:solidFill>
                <a:latin typeface="Montserrat"/>
                <a:ea typeface="Montserrat"/>
                <a:cs typeface="Montserrat"/>
                <a:sym typeface="Montserrat"/>
              </a:rPr>
              <a:t>Г. ТОЛЬЯТТИ, Ш. ПОВОЛЖСКОЕ, Д.32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954D"/>
              </a:buClr>
              <a:buSzPct val="100000"/>
              <a:buFont typeface="Arial"/>
              <a:buNone/>
            </a:pPr>
            <a:endParaRPr sz="3200" dirty="0">
              <a:solidFill>
                <a:srgbClr val="3D2AC6"/>
              </a:solidFill>
            </a:endParaRPr>
          </a:p>
          <a:p>
            <a:pPr marL="0" marR="0" lvl="0" indent="0" algn="l" rtl="0">
              <a:spcBef>
                <a:spcPts val="144"/>
              </a:spcBef>
              <a:spcAft>
                <a:spcPts val="0"/>
              </a:spcAft>
              <a:buClr>
                <a:srgbClr val="FF954D"/>
              </a:buClr>
              <a:buSzPct val="100000"/>
              <a:buFont typeface="Arial"/>
              <a:buNone/>
            </a:pPr>
            <a:r>
              <a:rPr lang="en-US" sz="5600" dirty="0">
                <a:solidFill>
                  <a:srgbClr val="3D2AC6"/>
                </a:solidFill>
                <a:latin typeface="Montserrat SemiBold"/>
                <a:ea typeface="Montserrat SemiBold"/>
                <a:cs typeface="Montserrat SemiBold"/>
                <a:sym typeface="Montserrat SemiBold"/>
              </a:rPr>
              <a:t>https://www.toaz.ru/contacts/</a:t>
            </a:r>
            <a:br>
              <a:rPr lang="ru-RU" sz="5600" dirty="0">
                <a:solidFill>
                  <a:srgbClr val="3D2AC6"/>
                </a:solidFill>
                <a:latin typeface="Montserrat SemiBold"/>
                <a:ea typeface="Montserrat SemiBold"/>
                <a:cs typeface="Montserrat SemiBold"/>
                <a:sym typeface="Montserrat SemiBold"/>
              </a:rPr>
            </a:br>
            <a:endParaRPr sz="1800" dirty="0">
              <a:solidFill>
                <a:srgbClr val="3D2AC6"/>
              </a:solidFill>
              <a:latin typeface="Montserrat SemiBold"/>
              <a:ea typeface="Montserrat SemiBold"/>
              <a:cs typeface="Montserrat SemiBold"/>
              <a:sym typeface="Montserrat SemiBold"/>
            </a:endParaRPr>
          </a:p>
        </p:txBody>
      </p:sp>
      <p:sp>
        <p:nvSpPr>
          <p:cNvPr id="236" name="Google Shape;236;p8"/>
          <p:cNvSpPr/>
          <p:nvPr/>
        </p:nvSpPr>
        <p:spPr>
          <a:xfrm>
            <a:off x="4636646" y="1813208"/>
            <a:ext cx="4418864" cy="1357787"/>
          </a:xfrm>
          <a:prstGeom prst="roundRect">
            <a:avLst>
              <a:gd name="adj" fmla="val 50000"/>
            </a:avLst>
          </a:prstGeom>
          <a:noFill/>
          <a:ln w="28575" cap="flat" cmpd="sng">
            <a:solidFill>
              <a:srgbClr val="332B9B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1079" y="3294287"/>
            <a:ext cx="1080000" cy="108000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8862" y="3291265"/>
            <a:ext cx="1080000" cy="108000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6645" y="3291265"/>
            <a:ext cx="1080000" cy="1080000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A68D95E6-5255-B1DC-817C-69F624FF2E63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499018" y="818249"/>
            <a:ext cx="9232491" cy="586444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1831</TotalTime>
  <Words>1070</Words>
  <Application>Microsoft Office PowerPoint</Application>
  <PresentationFormat>Широкоэкранный</PresentationFormat>
  <Paragraphs>163</Paragraphs>
  <Slides>10</Slides>
  <Notes>10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11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22" baseType="lpstr">
      <vt:lpstr>Times New Roman</vt:lpstr>
      <vt:lpstr>Calibri Light</vt:lpstr>
      <vt:lpstr>Montserrat SemiBold</vt:lpstr>
      <vt:lpstr>Montserrat ExtraBold</vt:lpstr>
      <vt:lpstr>Arial</vt:lpstr>
      <vt:lpstr>EuclidCircularB</vt:lpstr>
      <vt:lpstr>Franklin Gothic Medium</vt:lpstr>
      <vt:lpstr>Franklin Gothic Book</vt:lpstr>
      <vt:lpstr>Montserrat Black</vt:lpstr>
      <vt:lpstr>Montserrat</vt:lpstr>
      <vt:lpstr>Calibri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Зоя Дурдина</dc:creator>
  <cp:lastModifiedBy>User</cp:lastModifiedBy>
  <cp:revision>67</cp:revision>
  <cp:lastPrinted>2023-09-25T04:28:05Z</cp:lastPrinted>
  <dcterms:created xsi:type="dcterms:W3CDTF">2020-03-24T07:41:27Z</dcterms:created>
  <dcterms:modified xsi:type="dcterms:W3CDTF">2024-05-31T14:36:48Z</dcterms:modified>
</cp:coreProperties>
</file>