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59" r:id="rId5"/>
    <p:sldId id="260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472D"/>
    <a:srgbClr val="CE9B68"/>
    <a:srgbClr val="5623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9" d="100"/>
          <a:sy n="89" d="100"/>
        </p:scale>
        <p:origin x="-138" y="-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21A1433-D18B-457A-84C4-74E8523B4E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6DCA0ED9-C275-43F1-B2C6-ACDD0CDA3B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3FDFE84-4EE8-47E1-9847-9AEA80C968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67941-6245-4593-AB80-E4C2030A09F2}" type="datetimeFigureOut">
              <a:rPr lang="ru-RU" smtClean="0"/>
              <a:pPr/>
              <a:t>26.04.2022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82A31AB-8314-4136-813A-7AC2A976B8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3D202BB-F441-4A05-9B22-CAB6CC014B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7D963-249B-4BC5-9965-D83EA9041D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92161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25B8543-295F-4671-A9B0-3EAA0B5B90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E35348C-CC49-4388-9834-D37C80EFBD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1C4DBF22-2B21-4FF3-AE5B-AB4142E5BB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67941-6245-4593-AB80-E4C2030A09F2}" type="datetimeFigureOut">
              <a:rPr lang="ru-RU" smtClean="0"/>
              <a:pPr/>
              <a:t>26.04.2022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8799990-919F-4FC3-BCFD-F94D15A832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7A682AC-CDCE-4EBE-A032-9A61231370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7D963-249B-4BC5-9965-D83EA9041D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1048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5202A02-7CF3-4058-82A5-A204DD117E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C4E75C13-87C1-452E-9FD0-EEFEFDB8E5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A7FF466-8C3D-4317-9607-00744FD4A1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67941-6245-4593-AB80-E4C2030A09F2}" type="datetimeFigureOut">
              <a:rPr lang="ru-RU" smtClean="0"/>
              <a:pPr/>
              <a:t>26.04.2022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1E180A03-116B-4848-A18A-5A5634617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9B1A423-B663-4166-81CA-665592ADB6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7D963-249B-4BC5-9965-D83EA9041D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89361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A7C0847-3919-4733-9302-70FD2D1269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9F6A572-DA36-40E8-A0EF-067204B92E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9E1A50B5-B1D1-469F-9C79-F84B80FB93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0967D494-F2F2-4786-AC38-82D6DBCDDE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67941-6245-4593-AB80-E4C2030A09F2}" type="datetimeFigureOut">
              <a:rPr lang="ru-RU" smtClean="0"/>
              <a:pPr/>
              <a:t>26.04.2022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9C451F67-B9AC-4145-B07C-017F4DD22A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58A815B0-1B1F-4213-A55E-C10100016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7D963-249B-4BC5-9965-D83EA9041D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83110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166525D-79A7-4310-8D18-84FCE4F310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F92B062-81B9-4EF3-8817-8C0AC3EF95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658C472D-4568-4D50-9336-E3821B6D72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32C954A7-FE1A-4991-B295-E70DDE6E20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CB68F2DC-BF7F-413C-8CFC-095AD54A5F0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34D4FC07-54FE-45F6-8A6C-13367F146F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67941-6245-4593-AB80-E4C2030A09F2}" type="datetimeFigureOut">
              <a:rPr lang="ru-RU" smtClean="0"/>
              <a:pPr/>
              <a:t>26.04.2022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43CC17EA-1B6F-4E75-B9C6-441E81F51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F982E138-327C-4937-ABAD-13CEE702B4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7D963-249B-4BC5-9965-D83EA9041D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66072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2E7ECD6-6A05-4A38-B4C1-7AAFE5DED4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70FB079D-6993-4857-BD69-002B9DDF39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67941-6245-4593-AB80-E4C2030A09F2}" type="datetimeFigureOut">
              <a:rPr lang="ru-RU" smtClean="0"/>
              <a:pPr/>
              <a:t>26.04.2022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F41EF64C-6945-45D6-9F1E-7E299ED011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81C8E8AF-405F-4373-83CC-3D9DF496D6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7D963-249B-4BC5-9965-D83EA9041D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02157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C7C5E63A-2B5C-4D1B-8421-9D3D34A20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67941-6245-4593-AB80-E4C2030A09F2}" type="datetimeFigureOut">
              <a:rPr lang="ru-RU" smtClean="0"/>
              <a:pPr/>
              <a:t>26.04.2022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19C72C72-3769-4382-BB23-732CE60834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F58D4FAB-7F57-4D5E-8F87-EAE43679D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7D963-249B-4BC5-9965-D83EA9041D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1116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D625DDB-2DF7-482F-8985-2FA3176DF0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F7AFA55-2220-4DD6-A7C8-3F4C0286D6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7CC36BF9-B696-4CE4-BF3F-FD79D1D5B8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009AEC87-D2A1-4FA2-9853-5355E9ED13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67941-6245-4593-AB80-E4C2030A09F2}" type="datetimeFigureOut">
              <a:rPr lang="ru-RU" smtClean="0"/>
              <a:pPr/>
              <a:t>26.04.2022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58AAA9D7-FA99-4EA9-87F0-15C79DE2A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1EFFB10-4EC0-422E-8897-80CCC59BA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7D963-249B-4BC5-9965-D83EA9041D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518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505E64F-0D00-4E2B-8E49-890F77A8F1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F7E233E3-22BB-4377-966C-64B99C3C858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C3906EE3-1CB0-447A-8149-8BECB852B2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38A8B262-2FC3-4E7B-B705-B0A52E77D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67941-6245-4593-AB80-E4C2030A09F2}" type="datetimeFigureOut">
              <a:rPr lang="ru-RU" smtClean="0"/>
              <a:pPr/>
              <a:t>26.04.2022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9607DBBF-7100-4F64-8CB4-AB29D202AF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B8336E38-9012-420B-AF59-8F0DF2113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7D963-249B-4BC5-9965-D83EA9041D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46806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09AA49D-D267-4E74-B8C9-BB6006223C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67E3BD79-9502-4B7B-927A-3039EE4B2A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100887EA-A5F3-47CE-BAB3-EE11E4A177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67941-6245-4593-AB80-E4C2030A09F2}" type="datetimeFigureOut">
              <a:rPr lang="ru-RU" smtClean="0"/>
              <a:pPr/>
              <a:t>26.04.2022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1594CB0F-BF69-4060-A873-0352971A55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61A6C66-1D04-4C81-BE59-0930E23B96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7D963-249B-4BC5-9965-D83EA9041D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6028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F779A450-9D36-4398-9D27-8FB239F587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A42434E9-6603-41A0-8F4F-D613B9F16C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7AA2A51-F0F9-4533-9D23-1210632261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67941-6245-4593-AB80-E4C2030A09F2}" type="datetimeFigureOut">
              <a:rPr lang="ru-RU" smtClean="0"/>
              <a:pPr/>
              <a:t>26.04.2022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32F2F915-79BD-44A4-B128-0DAC1081D7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4238DC0-0CAF-406A-8C0B-C1A7615E60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7D963-249B-4BC5-9965-D83EA9041D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41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33BD5EA-F9BF-47D1-A529-84788DCFDC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9CDAF152-8237-4233-86BC-1C448412F9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3944E17B-B553-47A3-A11B-1659C01355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367941-6245-4593-AB80-E4C2030A09F2}" type="datetimeFigureOut">
              <a:rPr lang="ru-RU" smtClean="0"/>
              <a:pPr/>
              <a:t>26.04.2022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574027D-FE77-4CDD-81CE-DF9BB4A152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2D124C7-D6F9-40F1-A424-A21441EDE1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7D963-249B-4BC5-9965-D83EA9041D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5445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AE7B708A-2C69-4322-BB14-48809FA476D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06"/>
            <a:ext cx="12192000" cy="685980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8743429A-85E7-4F9E-8E83-D34EE675FF1F}"/>
              </a:ext>
            </a:extLst>
          </p:cNvPr>
          <p:cNvSpPr txBox="1"/>
          <p:nvPr/>
        </p:nvSpPr>
        <p:spPr>
          <a:xfrm>
            <a:off x="0" y="5771326"/>
            <a:ext cx="12192000" cy="590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000" dirty="0">
                <a:solidFill>
                  <a:srgbClr val="552111"/>
                </a:solidFill>
                <a:latin typeface="Arial Black" panose="020B0A04020102020204" pitchFamily="34" charset="0"/>
              </a:rPr>
              <a:t>АКЦИОНЕРНОЕ ОБЩЕСТВО МИКРОКРЕДИТНАЯ КОМПАНИЯ</a:t>
            </a:r>
          </a:p>
          <a:p>
            <a:pPr algn="ctr">
              <a:lnSpc>
                <a:spcPct val="80000"/>
              </a:lnSpc>
            </a:pPr>
            <a:r>
              <a:rPr lang="ru-RU" sz="2000" dirty="0">
                <a:solidFill>
                  <a:srgbClr val="552111"/>
                </a:solidFill>
                <a:latin typeface="Arial Black" panose="020B0A04020102020204" pitchFamily="34" charset="0"/>
              </a:rPr>
              <a:t>«ГАРАНТИЙНЫЙ ФОНД САМАРСКОЙ ОБЛАСТИ»</a:t>
            </a:r>
          </a:p>
        </p:txBody>
      </p:sp>
    </p:spTree>
    <p:extLst>
      <p:ext uri="{BB962C8B-B14F-4D97-AF65-F5344CB8AC3E}">
        <p14:creationId xmlns:p14="http://schemas.microsoft.com/office/powerpoint/2010/main" val="9433128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49E2184F-7E79-489A-B5A5-16405F33584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45"/>
            <a:ext cx="12192000" cy="685864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58453895-2BE3-4D54-B224-D21D0175C4C1}"/>
              </a:ext>
            </a:extLst>
          </p:cNvPr>
          <p:cNvSpPr txBox="1"/>
          <p:nvPr/>
        </p:nvSpPr>
        <p:spPr>
          <a:xfrm>
            <a:off x="426540" y="721153"/>
            <a:ext cx="9054811" cy="6904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ru-RU" sz="2400" dirty="0">
                <a:solidFill>
                  <a:srgbClr val="552111"/>
                </a:solidFill>
                <a:latin typeface="Arial Black" panose="020B0A04020102020204" pitchFamily="34" charset="0"/>
              </a:rPr>
              <a:t>Программы финансовой поддержки </a:t>
            </a:r>
          </a:p>
          <a:p>
            <a:pPr>
              <a:lnSpc>
                <a:spcPct val="80000"/>
              </a:lnSpc>
            </a:pPr>
            <a:r>
              <a:rPr lang="ru-RU" sz="2400" dirty="0">
                <a:solidFill>
                  <a:srgbClr val="552111"/>
                </a:solidFill>
                <a:latin typeface="Arial Black" panose="020B0A04020102020204" pitchFamily="34" charset="0"/>
              </a:rPr>
              <a:t>для действующего бизнеса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BCCA6C2B-4447-465F-8BDD-9D700A0652D3}"/>
              </a:ext>
            </a:extLst>
          </p:cNvPr>
          <p:cNvSpPr txBox="1"/>
          <p:nvPr/>
        </p:nvSpPr>
        <p:spPr>
          <a:xfrm>
            <a:off x="426540" y="1535237"/>
            <a:ext cx="9054811" cy="3016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ru-RU" sz="1700" b="1" dirty="0">
                <a:solidFill>
                  <a:srgbClr val="CE9B68"/>
                </a:solidFill>
                <a:latin typeface="Arial Narrow" panose="020B0606020202030204" pitchFamily="34" charset="0"/>
              </a:rPr>
              <a:t>Основные условия предоставления микрозаймов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EBC7E720-6F59-408B-8E96-DABD1B8C450C}"/>
              </a:ext>
            </a:extLst>
          </p:cNvPr>
          <p:cNvSpPr txBox="1"/>
          <p:nvPr/>
        </p:nvSpPr>
        <p:spPr>
          <a:xfrm>
            <a:off x="629417" y="4219927"/>
            <a:ext cx="2838402" cy="3016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ru-RU" sz="1700" b="1" dirty="0">
                <a:solidFill>
                  <a:srgbClr val="CE9B68"/>
                </a:solidFill>
                <a:latin typeface="Arial Narrow" panose="020B0606020202030204" pitchFamily="34" charset="0"/>
              </a:rPr>
              <a:t>Микрозаем «Оптимальный»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8DAE6C67-2CC2-4D74-89B7-EE23E89FF90A}"/>
              </a:ext>
            </a:extLst>
          </p:cNvPr>
          <p:cNvSpPr txBox="1"/>
          <p:nvPr/>
        </p:nvSpPr>
        <p:spPr>
          <a:xfrm>
            <a:off x="4862218" y="4239949"/>
            <a:ext cx="3354799" cy="3016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ru-RU" sz="1700" b="1" dirty="0">
                <a:solidFill>
                  <a:srgbClr val="CE9B68"/>
                </a:solidFill>
                <a:latin typeface="Arial Narrow" panose="020B0606020202030204" pitchFamily="34" charset="0"/>
              </a:rPr>
              <a:t>Микрозаем «Универсальный»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ADC73799-18C6-4845-9107-87F49B4A1783}"/>
              </a:ext>
            </a:extLst>
          </p:cNvPr>
          <p:cNvSpPr txBox="1"/>
          <p:nvPr/>
        </p:nvSpPr>
        <p:spPr>
          <a:xfrm>
            <a:off x="606348" y="3174587"/>
            <a:ext cx="33485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ru-RU" sz="2000" b="1" dirty="0">
                <a:solidFill>
                  <a:srgbClr val="55211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оформлением залога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64AC46E1-C887-4026-8E32-7170D91B65EE}"/>
              </a:ext>
            </a:extLst>
          </p:cNvPr>
          <p:cNvSpPr txBox="1"/>
          <p:nvPr/>
        </p:nvSpPr>
        <p:spPr>
          <a:xfrm>
            <a:off x="629417" y="3497172"/>
            <a:ext cx="2737654" cy="369332"/>
          </a:xfrm>
          <a:prstGeom prst="rect">
            <a:avLst/>
          </a:prstGeom>
          <a:solidFill>
            <a:srgbClr val="E7472D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Ставка – 1% годовых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8D982D9C-4E21-4D00-8CF4-0EC8277D39E0}"/>
              </a:ext>
            </a:extLst>
          </p:cNvPr>
          <p:cNvSpPr txBox="1"/>
          <p:nvPr/>
        </p:nvSpPr>
        <p:spPr>
          <a:xfrm>
            <a:off x="3418829" y="3497172"/>
            <a:ext cx="2104765" cy="369332"/>
          </a:xfrm>
          <a:prstGeom prst="rect">
            <a:avLst/>
          </a:prstGeom>
          <a:solidFill>
            <a:srgbClr val="E7472D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3,7% </a:t>
            </a:r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годовых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1640CAE7-4176-4A15-B418-4382F19FF3B4}"/>
              </a:ext>
            </a:extLst>
          </p:cNvPr>
          <p:cNvSpPr txBox="1"/>
          <p:nvPr/>
        </p:nvSpPr>
        <p:spPr>
          <a:xfrm>
            <a:off x="5562040" y="3497172"/>
            <a:ext cx="2100747" cy="369332"/>
          </a:xfrm>
          <a:prstGeom prst="rect">
            <a:avLst/>
          </a:prstGeom>
          <a:solidFill>
            <a:srgbClr val="E7472D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5,6% </a:t>
            </a:r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годовых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483F7751-E7C3-49D7-96B4-FC51B97A95EE}"/>
              </a:ext>
            </a:extLst>
          </p:cNvPr>
          <p:cNvSpPr txBox="1"/>
          <p:nvPr/>
        </p:nvSpPr>
        <p:spPr>
          <a:xfrm>
            <a:off x="1787870" y="3877270"/>
            <a:ext cx="1346140" cy="341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900" dirty="0">
                <a:solidFill>
                  <a:srgbClr val="E7472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(для социальных </a:t>
            </a:r>
          </a:p>
          <a:p>
            <a:pPr>
              <a:lnSpc>
                <a:spcPct val="90000"/>
              </a:lnSpc>
            </a:pPr>
            <a:r>
              <a:rPr lang="ru-RU" sz="900" dirty="0">
                <a:solidFill>
                  <a:srgbClr val="E7472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предпринимателей)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249B9C04-185E-4C31-9145-F272C9ED6A48}"/>
              </a:ext>
            </a:extLst>
          </p:cNvPr>
          <p:cNvSpPr txBox="1"/>
          <p:nvPr/>
        </p:nvSpPr>
        <p:spPr>
          <a:xfrm>
            <a:off x="3453662" y="3882731"/>
            <a:ext cx="2293987" cy="341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900" dirty="0">
                <a:solidFill>
                  <a:srgbClr val="E7472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(для Заемщиков в моногородах, </a:t>
            </a:r>
          </a:p>
          <a:p>
            <a:pPr>
              <a:lnSpc>
                <a:spcPct val="90000"/>
              </a:lnSpc>
            </a:pPr>
            <a:r>
              <a:rPr lang="ru-RU" sz="900" dirty="0">
                <a:solidFill>
                  <a:srgbClr val="E7472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реализующих приоритетные проекты)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27DC5D4D-1B1C-4D60-9CE9-EDC564CA5F95}"/>
              </a:ext>
            </a:extLst>
          </p:cNvPr>
          <p:cNvSpPr txBox="1"/>
          <p:nvPr/>
        </p:nvSpPr>
        <p:spPr>
          <a:xfrm>
            <a:off x="5558225" y="3882731"/>
            <a:ext cx="2293987" cy="2169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900" dirty="0">
                <a:solidFill>
                  <a:srgbClr val="E7472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(прочие СМСП)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94118677-C5AC-4E86-9CE1-E36228E767A2}"/>
              </a:ext>
            </a:extLst>
          </p:cNvPr>
          <p:cNvSpPr txBox="1"/>
          <p:nvPr/>
        </p:nvSpPr>
        <p:spPr>
          <a:xfrm>
            <a:off x="1095078" y="1914000"/>
            <a:ext cx="102048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Заявитель - хозяйствующий субъект (юридическое лицо и индивидуальный предприниматель), включенный в единый реестр субъектов малого и среднего предпринимательства </a:t>
            </a:r>
            <a:r>
              <a:rPr lang="ru-RU" sz="900" b="1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(rmsp.nalog.ru), </a:t>
            </a:r>
            <a:r>
              <a:rPr lang="ru-RU" sz="9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зарегистрированный и осуществляющий свою деятельность на территории Самарской области.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8E0FB904-4F65-4341-8940-9D2FECD33362}"/>
              </a:ext>
            </a:extLst>
          </p:cNvPr>
          <p:cNvSpPr txBox="1"/>
          <p:nvPr/>
        </p:nvSpPr>
        <p:spPr>
          <a:xfrm>
            <a:off x="4828907" y="2349638"/>
            <a:ext cx="68613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Микрозаймы предоставляются на цели связанные, по мнению АО МКК «ГФСО», с осуществлением Заявителем предпринимательской деятельности. Заявителю не допускается осуществлять платежи за счет средств микрозайма поставщикам (подрядчикам, исполнителям), являющимися участниками / учредителями Заявителя и Поручителем Заявителя. Срок рассмотрения вопроса о предоставлении Микрозайма – </a:t>
            </a:r>
            <a:r>
              <a:rPr lang="ru-RU" sz="900" b="1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ru-RU" sz="900" b="1" dirty="0" smtClean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рабочих дней.</a:t>
            </a:r>
            <a:endParaRPr lang="ru-RU" sz="900" b="1" dirty="0">
              <a:solidFill>
                <a:srgbClr val="56231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A6359E90-D140-4ED3-B93D-16412AB574C9}"/>
              </a:ext>
            </a:extLst>
          </p:cNvPr>
          <p:cNvSpPr txBox="1"/>
          <p:nvPr/>
        </p:nvSpPr>
        <p:spPr>
          <a:xfrm>
            <a:off x="1095078" y="2349638"/>
            <a:ext cx="35943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Период деятельности заявителя (на момент подачи заявления </a:t>
            </a:r>
          </a:p>
          <a:p>
            <a:r>
              <a:rPr lang="ru-RU" sz="9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предоставление микрозайма) – </a:t>
            </a:r>
            <a:r>
              <a:rPr lang="ru-RU" sz="900" b="1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менее 6 месяцев.</a:t>
            </a:r>
          </a:p>
          <a:p>
            <a:r>
              <a:rPr lang="ru-RU" sz="9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Срок микрозаймов – </a:t>
            </a:r>
            <a:r>
              <a:rPr lang="ru-RU" sz="900" b="1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более </a:t>
            </a:r>
            <a:r>
              <a:rPr lang="ru-RU" sz="900" b="1" dirty="0" smtClean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36 месяцев </a:t>
            </a:r>
            <a:r>
              <a:rPr lang="ru-RU" sz="9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включительно.</a:t>
            </a:r>
          </a:p>
          <a:p>
            <a:r>
              <a:rPr lang="ru-RU" sz="9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График погашения – индивидуальный.</a:t>
            </a:r>
            <a:endParaRPr lang="ru-RU" sz="900" b="1" dirty="0">
              <a:solidFill>
                <a:srgbClr val="56231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D0BC4456-686E-4829-9B81-94EF6C4E9ADE}"/>
              </a:ext>
            </a:extLst>
          </p:cNvPr>
          <p:cNvSpPr txBox="1"/>
          <p:nvPr/>
        </p:nvSpPr>
        <p:spPr>
          <a:xfrm>
            <a:off x="1212200" y="4579928"/>
            <a:ext cx="358101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Сумма микрозайма – </a:t>
            </a:r>
            <a:r>
              <a:rPr lang="ru-RU" sz="1100" b="1" dirty="0">
                <a:solidFill>
                  <a:srgbClr val="E7472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500 000 рублей до 5 000 000 рублей </a:t>
            </a:r>
            <a:r>
              <a:rPr lang="ru-RU" sz="9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(для Социальных предприятий – </a:t>
            </a:r>
          </a:p>
          <a:p>
            <a:r>
              <a:rPr lang="ru-RU" sz="1100" b="1" dirty="0">
                <a:solidFill>
                  <a:srgbClr val="E7472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100 000 рублей</a:t>
            </a:r>
            <a:r>
              <a:rPr lang="ru-RU" sz="9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(но не более суммы дохода полученной Заемщиком за последние 6 (шесть) месяцев, подтвержденной поступлениями по расчетным счетам);</a:t>
            </a:r>
          </a:p>
          <a:p>
            <a:r>
              <a:rPr lang="ru-RU" sz="9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Обеспечение – </a:t>
            </a:r>
            <a:r>
              <a:rPr lang="ru-RU" sz="900" b="1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залог высоколиквидного, по мнению АО МКК «ГФСО», движимого и (или) недвижимого имущества </a:t>
            </a:r>
            <a:r>
              <a:rPr lang="ru-RU" sz="9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(80% от суммы Микрозайма).</a:t>
            </a:r>
            <a:endParaRPr lang="ru-RU" sz="900" b="1" dirty="0">
              <a:solidFill>
                <a:srgbClr val="56231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FA75A039-FEE7-4A5B-A9AD-6E2B509CD1C1}"/>
              </a:ext>
            </a:extLst>
          </p:cNvPr>
          <p:cNvSpPr txBox="1"/>
          <p:nvPr/>
        </p:nvSpPr>
        <p:spPr>
          <a:xfrm>
            <a:off x="5514009" y="4550239"/>
            <a:ext cx="358685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Сумма микрозайма – </a:t>
            </a:r>
            <a:r>
              <a:rPr lang="ru-RU" sz="1100" b="1" dirty="0">
                <a:solidFill>
                  <a:srgbClr val="E7472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500 000 рублей до 5 000 000 рублей </a:t>
            </a:r>
            <a:r>
              <a:rPr lang="ru-RU" sz="9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(для Социальных предприятий – </a:t>
            </a:r>
          </a:p>
          <a:p>
            <a:r>
              <a:rPr lang="ru-RU" sz="1100" b="1" dirty="0">
                <a:solidFill>
                  <a:srgbClr val="E7472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100 000 рублей</a:t>
            </a:r>
            <a:r>
              <a:rPr lang="ru-RU" sz="9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(определяется по результатам анализа деятельности Заявителя);</a:t>
            </a:r>
          </a:p>
          <a:p>
            <a:r>
              <a:rPr lang="ru-RU" sz="9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Обеспечение – </a:t>
            </a:r>
            <a:r>
              <a:rPr lang="ru-RU" sz="900" b="1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залог движимого и (или) недвижимого имущества </a:t>
            </a:r>
            <a:r>
              <a:rPr lang="ru-RU" sz="9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(80% от суммы Микрозайма).</a:t>
            </a:r>
            <a:endParaRPr lang="ru-RU" sz="900" b="1" dirty="0">
              <a:solidFill>
                <a:srgbClr val="56231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51138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B496E637-E541-4BC8-928A-2B4BFAEC134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45"/>
            <a:ext cx="12192000" cy="685864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C870B04D-89FE-4898-9675-A6A631F158B4}"/>
              </a:ext>
            </a:extLst>
          </p:cNvPr>
          <p:cNvSpPr txBox="1"/>
          <p:nvPr/>
        </p:nvSpPr>
        <p:spPr>
          <a:xfrm>
            <a:off x="426540" y="721153"/>
            <a:ext cx="9054811" cy="6904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ru-RU" sz="2400" dirty="0">
                <a:solidFill>
                  <a:srgbClr val="552111"/>
                </a:solidFill>
                <a:latin typeface="Arial Black" panose="020B0A04020102020204" pitchFamily="34" charset="0"/>
              </a:rPr>
              <a:t>Программы финансовой поддержки </a:t>
            </a:r>
          </a:p>
          <a:p>
            <a:pPr>
              <a:lnSpc>
                <a:spcPct val="80000"/>
              </a:lnSpc>
            </a:pPr>
            <a:r>
              <a:rPr lang="ru-RU" sz="2400" dirty="0">
                <a:solidFill>
                  <a:srgbClr val="552111"/>
                </a:solidFill>
                <a:latin typeface="Arial Black" panose="020B0A04020102020204" pitchFamily="34" charset="0"/>
              </a:rPr>
              <a:t>для начинающего бизнеса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7FB2D0D-9C59-4173-AB81-FC9225D546DA}"/>
              </a:ext>
            </a:extLst>
          </p:cNvPr>
          <p:cNvSpPr txBox="1"/>
          <p:nvPr/>
        </p:nvSpPr>
        <p:spPr>
          <a:xfrm>
            <a:off x="426540" y="1535237"/>
            <a:ext cx="9054811" cy="3016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ru-RU" sz="1700" b="1" dirty="0">
                <a:solidFill>
                  <a:srgbClr val="CE9B68"/>
                </a:solidFill>
                <a:latin typeface="Arial Narrow" panose="020B0606020202030204" pitchFamily="34" charset="0"/>
              </a:rPr>
              <a:t>Основные условия предоставления микрозаймов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6B2DE57B-1549-4722-97C8-3710FCBECDCD}"/>
              </a:ext>
            </a:extLst>
          </p:cNvPr>
          <p:cNvSpPr txBox="1"/>
          <p:nvPr/>
        </p:nvSpPr>
        <p:spPr>
          <a:xfrm>
            <a:off x="426539" y="3839711"/>
            <a:ext cx="4402367" cy="3016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ru-RU" sz="1700" b="1" dirty="0">
                <a:solidFill>
                  <a:srgbClr val="CE9B68"/>
                </a:solidFill>
                <a:latin typeface="Arial Narrow" panose="020B0606020202030204" pitchFamily="34" charset="0"/>
              </a:rPr>
              <a:t>Микрозаем на пополнение оборотных средств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046C99F3-079A-40E1-A0FF-7F1D13643BA9}"/>
              </a:ext>
            </a:extLst>
          </p:cNvPr>
          <p:cNvSpPr txBox="1"/>
          <p:nvPr/>
        </p:nvSpPr>
        <p:spPr>
          <a:xfrm>
            <a:off x="4832856" y="3853307"/>
            <a:ext cx="4160142" cy="3016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ru-RU" sz="1700" b="1" dirty="0">
                <a:solidFill>
                  <a:srgbClr val="CE9B68"/>
                </a:solidFill>
                <a:latin typeface="Arial Narrow" panose="020B0606020202030204" pitchFamily="34" charset="0"/>
              </a:rPr>
              <a:t>Микрозаем на приобретение имущества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BC1AA88-0AD6-4AB1-9163-2D8F782E7236}"/>
              </a:ext>
            </a:extLst>
          </p:cNvPr>
          <p:cNvSpPr txBox="1"/>
          <p:nvPr/>
        </p:nvSpPr>
        <p:spPr>
          <a:xfrm>
            <a:off x="426541" y="2978363"/>
            <a:ext cx="33485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ru-RU" sz="2000" b="1" dirty="0">
                <a:solidFill>
                  <a:srgbClr val="55211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Без оформления залога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616FBC1E-0FE8-4244-B7F5-06B9A898895F}"/>
              </a:ext>
            </a:extLst>
          </p:cNvPr>
          <p:cNvSpPr txBox="1"/>
          <p:nvPr/>
        </p:nvSpPr>
        <p:spPr>
          <a:xfrm>
            <a:off x="4839149" y="2979252"/>
            <a:ext cx="33485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ru-RU" sz="2000" b="1" dirty="0">
                <a:solidFill>
                  <a:srgbClr val="55211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оформлением залога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927348A8-C405-4633-915F-9F9283A9F2CA}"/>
              </a:ext>
            </a:extLst>
          </p:cNvPr>
          <p:cNvSpPr txBox="1"/>
          <p:nvPr/>
        </p:nvSpPr>
        <p:spPr>
          <a:xfrm>
            <a:off x="485264" y="3300948"/>
            <a:ext cx="2984557" cy="369332"/>
          </a:xfrm>
          <a:prstGeom prst="rect">
            <a:avLst/>
          </a:prstGeom>
          <a:solidFill>
            <a:srgbClr val="E7472D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Ставка – </a:t>
            </a:r>
            <a:r>
              <a:rPr lang="ru-RU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1% </a:t>
            </a:r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годовых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B95A4EB-CBD3-40CE-BA27-A3C98954A057}"/>
              </a:ext>
            </a:extLst>
          </p:cNvPr>
          <p:cNvSpPr txBox="1"/>
          <p:nvPr/>
        </p:nvSpPr>
        <p:spPr>
          <a:xfrm>
            <a:off x="4862218" y="3301837"/>
            <a:ext cx="2763225" cy="369332"/>
          </a:xfrm>
          <a:prstGeom prst="rect">
            <a:avLst/>
          </a:prstGeom>
          <a:solidFill>
            <a:srgbClr val="E7472D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Ставка – 1% годовых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CCA27BA8-3F15-4FD1-BC1A-FA1C0D7B9D84}"/>
              </a:ext>
            </a:extLst>
          </p:cNvPr>
          <p:cNvSpPr txBox="1"/>
          <p:nvPr/>
        </p:nvSpPr>
        <p:spPr>
          <a:xfrm>
            <a:off x="1095078" y="1914000"/>
            <a:ext cx="102048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Заявитель - хозяйствующий субъект (юридическое лицо и индивидуальный предприниматель), включенный в единый реестр субъектов малого и среднего предпринимательства </a:t>
            </a:r>
            <a:r>
              <a:rPr lang="ru-RU" sz="900" b="1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(rmsp.nalog.ru), </a:t>
            </a:r>
            <a:r>
              <a:rPr lang="ru-RU" sz="9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зарегистрированный и осуществляющий свою деятельность (планирующий ее осуществлять) на территории Самарской области.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F7F97FE4-0B9F-4BD3-BD21-54BBCAEC2023}"/>
              </a:ext>
            </a:extLst>
          </p:cNvPr>
          <p:cNvSpPr txBox="1"/>
          <p:nvPr/>
        </p:nvSpPr>
        <p:spPr>
          <a:xfrm>
            <a:off x="4828907" y="2349638"/>
            <a:ext cx="68613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График погашения – индивидуальный.</a:t>
            </a:r>
          </a:p>
          <a:p>
            <a:r>
              <a:rPr lang="ru-RU" sz="9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Срок рассмотрения вопроса о предоставлении Микрозайма – </a:t>
            </a:r>
            <a:r>
              <a:rPr lang="ru-RU" sz="900" b="1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ru-RU" sz="900" b="1" dirty="0" smtClean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рабочих дней.</a:t>
            </a:r>
            <a:endParaRPr lang="ru-RU" sz="900" b="1" dirty="0">
              <a:solidFill>
                <a:srgbClr val="56231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5CD05930-9D74-441E-9771-892CB4477F04}"/>
              </a:ext>
            </a:extLst>
          </p:cNvPr>
          <p:cNvSpPr txBox="1"/>
          <p:nvPr/>
        </p:nvSpPr>
        <p:spPr>
          <a:xfrm>
            <a:off x="1095078" y="2349638"/>
            <a:ext cx="359436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Период деятельности заявителя (на момент подачи заявления </a:t>
            </a:r>
          </a:p>
          <a:p>
            <a:r>
              <a:rPr lang="ru-RU" sz="9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предоставление микрозайма) – </a:t>
            </a:r>
            <a:r>
              <a:rPr lang="ru-RU" sz="900" b="1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более 12 месяцев.</a:t>
            </a:r>
          </a:p>
          <a:p>
            <a:r>
              <a:rPr lang="ru-RU" sz="9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Срок микрозаймов – </a:t>
            </a:r>
            <a:r>
              <a:rPr lang="ru-RU" sz="900" b="1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более </a:t>
            </a:r>
            <a:r>
              <a:rPr lang="ru-RU" sz="900" b="1" dirty="0" smtClean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36 месяцев </a:t>
            </a:r>
            <a:r>
              <a:rPr lang="ru-RU" sz="900" b="1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включительно.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E88CC14D-3D46-4848-9487-ED2548C4563A}"/>
              </a:ext>
            </a:extLst>
          </p:cNvPr>
          <p:cNvSpPr txBox="1"/>
          <p:nvPr/>
        </p:nvSpPr>
        <p:spPr>
          <a:xfrm>
            <a:off x="5484647" y="4105342"/>
            <a:ext cx="631866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Сумма микрозайма – </a:t>
            </a:r>
            <a:r>
              <a:rPr lang="ru-RU" sz="800" b="1" dirty="0">
                <a:solidFill>
                  <a:srgbClr val="E7472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100 000 рублей до 2 000 000 рублей </a:t>
            </a:r>
          </a:p>
          <a:p>
            <a:r>
              <a:rPr lang="ru-RU" sz="8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(но не более 50% от стоимости приобретаемого имущества, 50% стоимости приобретаемого имущества Заемщик должен оплатить за счет собственных средств);</a:t>
            </a:r>
          </a:p>
          <a:p>
            <a:r>
              <a:rPr lang="ru-RU" sz="8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Обеспечение – </a:t>
            </a:r>
            <a:r>
              <a:rPr lang="ru-RU" sz="800" b="1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залог движимого и (или) недвижимого имущества </a:t>
            </a:r>
            <a:r>
              <a:rPr lang="ru-RU" sz="8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том числе приобретаемого за счет средств Микрозайма (100% от суммы Микрозайма).</a:t>
            </a:r>
          </a:p>
          <a:p>
            <a:r>
              <a:rPr lang="ru-RU" sz="8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Целевое использование - платежи поставщикам в связи с приобретением внеоборотных активов, </a:t>
            </a:r>
          </a:p>
          <a:p>
            <a:r>
              <a:rPr lang="ru-RU" sz="8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осуществления предпринимательской деятельности.</a:t>
            </a:r>
          </a:p>
          <a:p>
            <a:r>
              <a:rPr lang="ru-RU" sz="8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Заемщику не допускается осуществлять платежи за счет средств Микрозайма поставщикам, являющимися участниками / учредителями Заявителя и Поручителем Заявителя.</a:t>
            </a:r>
          </a:p>
          <a:p>
            <a:r>
              <a:rPr lang="ru-RU" sz="8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Движимое имущество, приобретаемое за счет средств Микрозайма не должно быть старше 3 (трех) </a:t>
            </a:r>
          </a:p>
          <a:p>
            <a:r>
              <a:rPr lang="ru-RU" sz="8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лет с даты его изготовления / производства.</a:t>
            </a:r>
            <a:endParaRPr lang="ru-RU" sz="800" b="1" dirty="0">
              <a:solidFill>
                <a:srgbClr val="56231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62C71581-777C-45F4-B21E-0DE5AF38611C}"/>
              </a:ext>
            </a:extLst>
          </p:cNvPr>
          <p:cNvSpPr txBox="1"/>
          <p:nvPr/>
        </p:nvSpPr>
        <p:spPr>
          <a:xfrm>
            <a:off x="1095078" y="4142178"/>
            <a:ext cx="3594367" cy="23314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Сумма микрозайма – </a:t>
            </a:r>
            <a:r>
              <a:rPr lang="ru-RU" sz="1100" b="1" dirty="0">
                <a:solidFill>
                  <a:srgbClr val="E7472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500 000 рублей</a:t>
            </a:r>
            <a:r>
              <a:rPr lang="ru-RU" sz="9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максимальная сумма  Микрозайма определяется, в зависимости </a:t>
            </a:r>
          </a:p>
          <a:p>
            <a:r>
              <a:rPr lang="ru-RU" sz="9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длительности положительной кредитной истории Поручителя в АО МКК «ГФСО»:</a:t>
            </a:r>
          </a:p>
          <a:p>
            <a:r>
              <a:rPr lang="ru-RU" sz="9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а) от 6 месяцев до 12 месяцев включительно – </a:t>
            </a:r>
          </a:p>
          <a:p>
            <a:r>
              <a:rPr lang="ru-RU" sz="900" b="1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более 1 000 000 рублей;</a:t>
            </a:r>
          </a:p>
          <a:p>
            <a:r>
              <a:rPr lang="ru-RU" sz="9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б) свыше 12 месяцев – </a:t>
            </a:r>
            <a:r>
              <a:rPr lang="ru-RU" sz="900" b="1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более 2 000 000 рублей.</a:t>
            </a:r>
          </a:p>
          <a:p>
            <a:r>
              <a:rPr lang="ru-RU" sz="9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Обеспечение – поручительство физических и (или) юридических лиц, имеющих длительную положительную кредитную историю в АО МКК «ГФСО»;</a:t>
            </a:r>
          </a:p>
          <a:p>
            <a:r>
              <a:rPr lang="ru-RU" sz="9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Целевое использование - платежи поставщикам (подрядчикам) за сырье, материалы, товары, работы, услуги.</a:t>
            </a:r>
          </a:p>
          <a:p>
            <a:r>
              <a:rPr lang="ru-RU" sz="9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Заемщику не допускается осуществлять платежи за счет средств Микрозайма поставщикам (подрядчикам), являющимися участниками / учредителями Заявителя </a:t>
            </a:r>
          </a:p>
          <a:p>
            <a:r>
              <a:rPr lang="ru-RU" sz="9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Поручителем Заявителя.</a:t>
            </a:r>
            <a:endParaRPr lang="ru-RU" sz="900" b="1" dirty="0">
              <a:solidFill>
                <a:srgbClr val="56231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046C99F3-079A-40E1-A0FF-7F1D13643BA9}"/>
              </a:ext>
            </a:extLst>
          </p:cNvPr>
          <p:cNvSpPr txBox="1"/>
          <p:nvPr/>
        </p:nvSpPr>
        <p:spPr>
          <a:xfrm>
            <a:off x="4875826" y="5520318"/>
            <a:ext cx="6260260" cy="3016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ru-RU" sz="1700" b="1" dirty="0" err="1">
                <a:solidFill>
                  <a:srgbClr val="CE9B68"/>
                </a:solidFill>
                <a:latin typeface="Arial Narrow" panose="020B0606020202030204" pitchFamily="34" charset="0"/>
              </a:rPr>
              <a:t>Микрозаем</a:t>
            </a:r>
            <a:r>
              <a:rPr lang="ru-RU" sz="1700" b="1" dirty="0">
                <a:solidFill>
                  <a:srgbClr val="CE9B68"/>
                </a:solidFill>
                <a:latin typeface="Arial Narrow" panose="020B0606020202030204" pitchFamily="34" charset="0"/>
              </a:rPr>
              <a:t> оптимальный для начинающих предпринимателей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E88CC14D-3D46-4848-9487-ED2548C4563A}"/>
              </a:ext>
            </a:extLst>
          </p:cNvPr>
          <p:cNvSpPr txBox="1"/>
          <p:nvPr/>
        </p:nvSpPr>
        <p:spPr>
          <a:xfrm>
            <a:off x="5482697" y="5776364"/>
            <a:ext cx="6318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Сумма микрозайма – </a:t>
            </a:r>
            <a:r>
              <a:rPr lang="ru-RU" sz="800" b="1" dirty="0">
                <a:solidFill>
                  <a:srgbClr val="E7472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100 000 рублей до 700 000  рублей </a:t>
            </a:r>
          </a:p>
          <a:p>
            <a:r>
              <a:rPr lang="ru-RU" sz="8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Обеспечение – </a:t>
            </a:r>
            <a:r>
              <a:rPr lang="ru-RU" sz="800" b="1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залог высоколиквидного движимого и (или) недвижимого имущества </a:t>
            </a:r>
            <a:r>
              <a:rPr lang="ru-RU" sz="8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(100% от суммы Микрозайма).</a:t>
            </a:r>
          </a:p>
          <a:p>
            <a:r>
              <a:rPr lang="ru-RU" sz="8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Целевое использование - Платежи поставщикам (подрядчикам) за сырье, материалы, товары, работы, услуги.</a:t>
            </a:r>
            <a:endParaRPr lang="ru-RU" sz="800" b="1" dirty="0">
              <a:solidFill>
                <a:srgbClr val="56231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66460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4719E233-C29E-43B9-9909-A924FE34B23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06"/>
            <a:ext cx="12192000" cy="685980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4459D87D-A2B1-4204-8E04-92516F9CDA48}"/>
              </a:ext>
            </a:extLst>
          </p:cNvPr>
          <p:cNvSpPr txBox="1"/>
          <p:nvPr/>
        </p:nvSpPr>
        <p:spPr>
          <a:xfrm>
            <a:off x="426540" y="721153"/>
            <a:ext cx="9054811" cy="6904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ru-RU" sz="2400" dirty="0">
                <a:solidFill>
                  <a:srgbClr val="552111"/>
                </a:solidFill>
                <a:latin typeface="Arial Black" panose="020B0A04020102020204" pitchFamily="34" charset="0"/>
              </a:rPr>
              <a:t>Основные условия </a:t>
            </a:r>
          </a:p>
          <a:p>
            <a:pPr>
              <a:lnSpc>
                <a:spcPct val="80000"/>
              </a:lnSpc>
            </a:pPr>
            <a:r>
              <a:rPr lang="ru-RU" sz="2400" dirty="0">
                <a:solidFill>
                  <a:srgbClr val="552111"/>
                </a:solidFill>
                <a:latin typeface="Arial Black" panose="020B0A04020102020204" pitchFamily="34" charset="0"/>
              </a:rPr>
              <a:t>предоставления поручительств для СМСП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1572889C-5E18-453E-A72A-FB502E498B76}"/>
              </a:ext>
            </a:extLst>
          </p:cNvPr>
          <p:cNvSpPr txBox="1"/>
          <p:nvPr/>
        </p:nvSpPr>
        <p:spPr>
          <a:xfrm>
            <a:off x="1201337" y="1763530"/>
            <a:ext cx="4956181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Clr>
                <a:srgbClr val="E7472D"/>
              </a:buClr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СМСП включен в единый реестр СМСП, формируемый ФНС,  не осуществляет деятельность в сфере производства / реализации подакцизной продукции и добыче / реализации полезных ископаемых.</a:t>
            </a:r>
          </a:p>
          <a:p>
            <a:pPr marL="171450" indent="-171450">
              <a:buClr>
                <a:srgbClr val="E7472D"/>
              </a:buClr>
              <a:buFont typeface="Arial" panose="020B0604020202020204" pitchFamily="34" charset="0"/>
              <a:buChar char="•"/>
            </a:pPr>
            <a:endParaRPr lang="ru-RU" sz="1200" dirty="0">
              <a:solidFill>
                <a:srgbClr val="56231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rgbClr val="E7472D"/>
              </a:buClr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СМСП зарегистрирован на территории Самарской области.                                                          </a:t>
            </a:r>
          </a:p>
          <a:p>
            <a:pPr marL="171450" indent="-171450">
              <a:buClr>
                <a:srgbClr val="E7472D"/>
              </a:buClr>
              <a:buFont typeface="Arial" panose="020B0604020202020204" pitchFamily="34" charset="0"/>
              <a:buChar char="•"/>
            </a:pPr>
            <a:endParaRPr lang="ru-RU" sz="1200" dirty="0">
              <a:solidFill>
                <a:srgbClr val="56231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rgbClr val="E7472D"/>
              </a:buClr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Поручительство Фонда может обеспечить </a:t>
            </a:r>
            <a:r>
              <a:rPr lang="ru-RU" sz="1200" b="1" dirty="0">
                <a:solidFill>
                  <a:srgbClr val="E7472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 50% </a:t>
            </a:r>
            <a:r>
              <a:rPr lang="ru-RU" sz="12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суммы сделки по обязательствам. </a:t>
            </a:r>
          </a:p>
          <a:p>
            <a:pPr marL="171450" indent="-171450">
              <a:buClr>
                <a:srgbClr val="E7472D"/>
              </a:buClr>
              <a:buFont typeface="Arial" panose="020B0604020202020204" pitchFamily="34" charset="0"/>
              <a:buChar char="•"/>
            </a:pPr>
            <a:endParaRPr lang="ru-RU" sz="1200" dirty="0">
              <a:solidFill>
                <a:srgbClr val="56231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rgbClr val="E7472D"/>
              </a:buClr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денежном эквиваленте размер ответственности                            </a:t>
            </a:r>
            <a:r>
              <a:rPr lang="ru-RU" sz="1200" b="1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 25 млн. руб. </a:t>
            </a:r>
          </a:p>
          <a:p>
            <a:pPr marL="171450" indent="-171450">
              <a:buClr>
                <a:srgbClr val="E7472D"/>
              </a:buClr>
              <a:buFont typeface="Arial" panose="020B0604020202020204" pitchFamily="34" charset="0"/>
              <a:buChar char="•"/>
            </a:pPr>
            <a:endParaRPr lang="ru-RU" sz="1200" b="1" dirty="0">
              <a:solidFill>
                <a:srgbClr val="56231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rgbClr val="E7472D"/>
              </a:buClr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случае предоставления в качестве обеспечения исполнения обязательства Независимой гарантии, объем совместного обеспечения исполнения обязательств (Поручительства Общества и Независимой гарантии) в совокупности </a:t>
            </a:r>
            <a:r>
              <a:rPr lang="ru-RU" sz="1200" b="1" dirty="0">
                <a:solidFill>
                  <a:srgbClr val="E7472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может превышать 75%</a:t>
            </a:r>
            <a:r>
              <a:rPr lang="ru-RU" sz="12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от Обязательства.</a:t>
            </a:r>
          </a:p>
          <a:p>
            <a:pPr marL="171450" indent="-171450">
              <a:buClr>
                <a:srgbClr val="E7472D"/>
              </a:buClr>
              <a:buFont typeface="Arial" panose="020B0604020202020204" pitchFamily="34" charset="0"/>
              <a:buChar char="•"/>
            </a:pPr>
            <a:endParaRPr lang="ru-RU" sz="1200" dirty="0">
              <a:solidFill>
                <a:srgbClr val="56231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rgbClr val="E7472D"/>
              </a:buClr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Размер вознаграждения: </a:t>
            </a:r>
            <a:r>
              <a:rPr lang="ru-RU" sz="1200" b="1" dirty="0">
                <a:solidFill>
                  <a:srgbClr val="E7472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1% </a:t>
            </a:r>
            <a:r>
              <a:rPr lang="ru-RU" sz="12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годовых для отрасли Торговля, </a:t>
            </a:r>
            <a:r>
              <a:rPr lang="ru-RU" sz="1200" b="1" dirty="0">
                <a:solidFill>
                  <a:srgbClr val="E7472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0,75% </a:t>
            </a:r>
            <a:r>
              <a:rPr lang="ru-RU" sz="12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годовых для прочих отраслей (сельское хозяйство, строительство и пр.)</a:t>
            </a:r>
          </a:p>
          <a:p>
            <a:pPr marL="171450" indent="-171450">
              <a:buClr>
                <a:srgbClr val="E7472D"/>
              </a:buClr>
              <a:buFont typeface="Arial" panose="020B0604020202020204" pitchFamily="34" charset="0"/>
              <a:buChar char="•"/>
            </a:pPr>
            <a:endParaRPr lang="ru-RU" sz="1200" dirty="0">
              <a:solidFill>
                <a:srgbClr val="56231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rgbClr val="E7472D"/>
              </a:buClr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настоящий момент соглашения о сотрудничестве заключены с 25 организациями</a:t>
            </a:r>
            <a:endParaRPr lang="ru-RU" sz="1200" b="1" dirty="0">
              <a:solidFill>
                <a:srgbClr val="56231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2363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EF1AFA9B-1F6F-4057-9823-60BD78FBAF9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06"/>
            <a:ext cx="12192000" cy="685980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6383DBF-723C-4371-A990-24BA225B9F5F}"/>
              </a:ext>
            </a:extLst>
          </p:cNvPr>
          <p:cNvSpPr txBox="1"/>
          <p:nvPr/>
        </p:nvSpPr>
        <p:spPr>
          <a:xfrm>
            <a:off x="426540" y="721153"/>
            <a:ext cx="3088447" cy="394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ru-RU" sz="2400" dirty="0">
                <a:solidFill>
                  <a:srgbClr val="552111"/>
                </a:solidFill>
                <a:latin typeface="Arial Black" panose="020B0A04020102020204" pitchFamily="34" charset="0"/>
              </a:rPr>
              <a:t>Наши контакты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BDEA28F8-16FE-499C-8185-CBC2E3DE6337}"/>
              </a:ext>
            </a:extLst>
          </p:cNvPr>
          <p:cNvSpPr txBox="1"/>
          <p:nvPr/>
        </p:nvSpPr>
        <p:spPr>
          <a:xfrm>
            <a:off x="532102" y="1315872"/>
            <a:ext cx="1523201" cy="523220"/>
          </a:xfrm>
          <a:prstGeom prst="rect">
            <a:avLst/>
          </a:prstGeom>
          <a:solidFill>
            <a:srgbClr val="E7472D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Самара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D42DAC91-8FF9-45CD-84D0-DA0B78BCD878}"/>
              </a:ext>
            </a:extLst>
          </p:cNvPr>
          <p:cNvSpPr txBox="1"/>
          <p:nvPr/>
        </p:nvSpPr>
        <p:spPr>
          <a:xfrm>
            <a:off x="6336884" y="1315872"/>
            <a:ext cx="1825604" cy="523220"/>
          </a:xfrm>
          <a:prstGeom prst="rect">
            <a:avLst/>
          </a:prstGeom>
          <a:solidFill>
            <a:srgbClr val="E7472D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Тольятти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450692-7CB8-43D4-83D4-5EE4FDB42755}"/>
              </a:ext>
            </a:extLst>
          </p:cNvPr>
          <p:cNvSpPr txBox="1"/>
          <p:nvPr/>
        </p:nvSpPr>
        <p:spPr>
          <a:xfrm>
            <a:off x="853451" y="1921800"/>
            <a:ext cx="2686704" cy="750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5000"/>
              </a:lnSpc>
            </a:pPr>
            <a:r>
              <a:rPr lang="ru-RU" sz="1500" b="1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(846) 989-50-77</a:t>
            </a:r>
            <a:br>
              <a:rPr lang="ru-RU" sz="1500" b="1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500" b="1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+7 (937) 989-50-77, доб. 1</a:t>
            </a:r>
          </a:p>
          <a:p>
            <a:pPr>
              <a:lnSpc>
                <a:spcPct val="95000"/>
              </a:lnSpc>
            </a:pPr>
            <a:r>
              <a:rPr lang="ru-RU" sz="1500" b="1" dirty="0">
                <a:solidFill>
                  <a:srgbClr val="CE9B6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gfso@gfso.ru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77429613-7E53-43BB-AADE-38E4FD7683C2}"/>
              </a:ext>
            </a:extLst>
          </p:cNvPr>
          <p:cNvSpPr txBox="1"/>
          <p:nvPr/>
        </p:nvSpPr>
        <p:spPr>
          <a:xfrm>
            <a:off x="6584529" y="1921800"/>
            <a:ext cx="2777585" cy="750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5000"/>
              </a:lnSpc>
            </a:pPr>
            <a:r>
              <a:rPr lang="ru-RU" sz="1500" b="1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(846) 989-50-77</a:t>
            </a:r>
          </a:p>
          <a:p>
            <a:pPr>
              <a:lnSpc>
                <a:spcPct val="95000"/>
              </a:lnSpc>
            </a:pPr>
            <a:r>
              <a:rPr lang="ru-RU" sz="1500" b="1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+7 (937) 989-50-77, доб. 2 </a:t>
            </a:r>
            <a:r>
              <a:rPr lang="en-US" sz="1500" b="1" dirty="0">
                <a:solidFill>
                  <a:srgbClr val="CE9B6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togl@gfso.ru</a:t>
            </a:r>
            <a:endParaRPr lang="ru-RU" sz="1500" b="1" dirty="0">
              <a:solidFill>
                <a:srgbClr val="CE9B6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6FF5C63D-62E5-4629-AF7A-BC96607C022F}"/>
              </a:ext>
            </a:extLst>
          </p:cNvPr>
          <p:cNvSpPr txBox="1"/>
          <p:nvPr/>
        </p:nvSpPr>
        <p:spPr>
          <a:xfrm>
            <a:off x="8481270" y="6054103"/>
            <a:ext cx="3512844" cy="344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80000"/>
              </a:lnSpc>
            </a:pPr>
            <a:r>
              <a:rPr lang="ru-RU" sz="2000" b="1" dirty="0">
                <a:solidFill>
                  <a:srgbClr val="55211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Спасибо за внимание!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776298B7-5FB3-4CA1-9761-A4313BC031E1}"/>
              </a:ext>
            </a:extLst>
          </p:cNvPr>
          <p:cNvSpPr txBox="1"/>
          <p:nvPr/>
        </p:nvSpPr>
        <p:spPr>
          <a:xfrm>
            <a:off x="9581368" y="1921800"/>
            <a:ext cx="2777584" cy="750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5000"/>
              </a:lnSpc>
            </a:pPr>
            <a:r>
              <a:rPr lang="ru-RU" sz="15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445051, г. Тольятти, </a:t>
            </a:r>
          </a:p>
          <a:p>
            <a:pPr>
              <a:lnSpc>
                <a:spcPct val="95000"/>
              </a:lnSpc>
            </a:pPr>
            <a:r>
              <a:rPr lang="ru-RU" sz="15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ул. Фрунзе 14Б, </a:t>
            </a:r>
          </a:p>
          <a:p>
            <a:pPr>
              <a:lnSpc>
                <a:spcPct val="95000"/>
              </a:lnSpc>
            </a:pPr>
            <a:r>
              <a:rPr lang="ru-RU" sz="15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 этаж,  офис 508</a:t>
            </a:r>
            <a:endParaRPr lang="ru-RU" sz="1500" dirty="0">
              <a:solidFill>
                <a:srgbClr val="CE9B6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75640825-B8A1-4FD5-A1F0-425B264FABF1}"/>
              </a:ext>
            </a:extLst>
          </p:cNvPr>
          <p:cNvSpPr/>
          <p:nvPr/>
        </p:nvSpPr>
        <p:spPr>
          <a:xfrm>
            <a:off x="3573711" y="1921800"/>
            <a:ext cx="264822" cy="3096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82F00658-1FC7-4473-B624-7244BEDB3AA2}"/>
              </a:ext>
            </a:extLst>
          </p:cNvPr>
          <p:cNvSpPr txBox="1"/>
          <p:nvPr/>
        </p:nvSpPr>
        <p:spPr>
          <a:xfrm>
            <a:off x="3514987" y="1921800"/>
            <a:ext cx="2777584" cy="750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5000"/>
              </a:lnSpc>
            </a:pPr>
            <a:r>
              <a:rPr lang="ru-RU" sz="15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443100, г. Самара, </a:t>
            </a:r>
          </a:p>
          <a:p>
            <a:pPr>
              <a:lnSpc>
                <a:spcPct val="95000"/>
              </a:lnSpc>
            </a:pPr>
            <a:r>
              <a:rPr lang="ru-RU" sz="15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ул. Молодогвардейская 211, </a:t>
            </a:r>
          </a:p>
          <a:p>
            <a:pPr>
              <a:lnSpc>
                <a:spcPct val="95000"/>
              </a:lnSpc>
            </a:pPr>
            <a:r>
              <a:rPr lang="ru-RU" sz="1500" dirty="0">
                <a:solidFill>
                  <a:srgbClr val="5623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этаж</a:t>
            </a:r>
            <a:endParaRPr lang="ru-RU" sz="1500" dirty="0">
              <a:solidFill>
                <a:srgbClr val="CE9B6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DD77A273-0532-4936-B9A7-D86C9DBE8E6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218" t="27513" r="21378" b="67464"/>
          <a:stretch/>
        </p:blipFill>
        <p:spPr>
          <a:xfrm>
            <a:off x="3346462" y="1895279"/>
            <a:ext cx="171148" cy="344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72273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339</TotalTime>
  <Words>700</Words>
  <Application>Microsoft Office PowerPoint</Application>
  <PresentationFormat>Произвольный</PresentationFormat>
  <Paragraphs>93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rock91well@yandex.ru</dc:creator>
  <cp:lastModifiedBy>Чужанова</cp:lastModifiedBy>
  <cp:revision>36</cp:revision>
  <dcterms:created xsi:type="dcterms:W3CDTF">2021-06-07T08:02:16Z</dcterms:created>
  <dcterms:modified xsi:type="dcterms:W3CDTF">2022-04-26T09:44:10Z</dcterms:modified>
</cp:coreProperties>
</file>