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7" r:id="rId6"/>
    <p:sldId id="271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72" r:id="rId16"/>
    <p:sldId id="273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678" y="1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640" cy="110667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anchor="b">
            <a:normAutofit fontScale="75000"/>
          </a:bodyPr>
          <a:lstStyle/>
          <a:p>
            <a:r>
              <a:rPr lang="ru-RU" sz="6000" b="0" strike="noStrike" spc="-1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endParaRPr lang="ru-RU" sz="2400" b="0" strike="noStrike" spc="-1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endParaRPr lang="ru-RU" sz="2400" b="0" strike="noStrike" spc="-1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</a:tabLst>
            </a:pPr>
            <a:fld id="{A9F773B1-9F6B-458F-A01D-9FEA12A39589}" type="slidenum">
              <a:rPr lang="ru-RU" sz="1200" b="0" strike="noStrike" spc="-1">
                <a:solidFill>
                  <a:srgbClr val="888888"/>
                </a:solidFill>
                <a:latin typeface="Calibri"/>
                <a:ea typeface="Calibri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400" b="0" strike="noStrike" spc="-1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400" b="0" strike="noStrike" spc="-1">
                <a:solidFill>
                  <a:srgbClr val="000000"/>
                </a:solidFill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400" b="0" strike="noStrike" spc="-1">
                <a:solidFill>
                  <a:srgbClr val="000000"/>
                </a:solidFill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400" b="0" strike="noStrike" spc="-1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8.jpeg"/><Relationship Id="rId7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12.png"/><Relationship Id="rId4" Type="http://schemas.openxmlformats.org/officeDocument/2006/relationships/image" Target="../media/image2.png"/><Relationship Id="rId9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4;gdb4549748b_0_4"/>
          <p:cNvPicPr/>
          <p:nvPr/>
        </p:nvPicPr>
        <p:blipFill>
          <a:blip r:embed="rId2"/>
          <a:srcRect l="44807"/>
          <a:stretch/>
        </p:blipFill>
        <p:spPr>
          <a:xfrm>
            <a:off x="7684200" y="1093320"/>
            <a:ext cx="4507200" cy="5774040"/>
          </a:xfrm>
          <a:prstGeom prst="rect">
            <a:avLst/>
          </a:prstGeom>
          <a:ln w="0">
            <a:noFill/>
          </a:ln>
        </p:spPr>
      </p:pic>
      <p:pic>
        <p:nvPicPr>
          <p:cNvPr id="84" name="Google Shape;85;gdb4549748b_0_4"/>
          <p:cNvPicPr/>
          <p:nvPr/>
        </p:nvPicPr>
        <p:blipFill>
          <a:blip r:embed="rId3"/>
          <a:srcRect l="381" r="52116"/>
          <a:stretch/>
        </p:blipFill>
        <p:spPr>
          <a:xfrm>
            <a:off x="5152320" y="133920"/>
            <a:ext cx="1887120" cy="814320"/>
          </a:xfrm>
          <a:prstGeom prst="rect">
            <a:avLst/>
          </a:prstGeom>
          <a:ln w="0">
            <a:noFill/>
          </a:ln>
        </p:spPr>
      </p:pic>
      <p:pic>
        <p:nvPicPr>
          <p:cNvPr id="85" name="Google Shape;86;gdb4549748b_0_4"/>
          <p:cNvPicPr/>
          <p:nvPr/>
        </p:nvPicPr>
        <p:blipFill>
          <a:blip r:embed="rId4"/>
          <a:srcRect l="51580" t="-229"/>
          <a:stretch/>
        </p:blipFill>
        <p:spPr>
          <a:xfrm>
            <a:off x="10765080" y="169560"/>
            <a:ext cx="1063800" cy="787680"/>
          </a:xfrm>
          <a:prstGeom prst="rect">
            <a:avLst/>
          </a:prstGeom>
          <a:ln w="0">
            <a:noFill/>
          </a:ln>
        </p:spPr>
      </p:pic>
      <p:sp>
        <p:nvSpPr>
          <p:cNvPr id="86" name="Google Shape;87;gdb4549748b_0_4"/>
          <p:cNvSpPr/>
          <p:nvPr/>
        </p:nvSpPr>
        <p:spPr>
          <a:xfrm>
            <a:off x="362880" y="1895040"/>
            <a:ext cx="11337840" cy="280076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>
            <a:spAutoFit/>
          </a:bodyPr>
          <a:lstStyle/>
          <a:p>
            <a:pPr algn="ctr">
              <a:lnSpc>
                <a:spcPct val="80000"/>
              </a:lnSpc>
              <a:tabLst>
                <a:tab pos="0" algn="l"/>
              </a:tabLst>
            </a:pPr>
            <a:r>
              <a:rPr lang="ru-RU" sz="5500" b="1" spc="-1" dirty="0">
                <a:solidFill>
                  <a:srgbClr val="552111"/>
                </a:solidFill>
                <a:latin typeface="Tahoma"/>
                <a:ea typeface="Tahoma"/>
              </a:rPr>
              <a:t>Ц</a:t>
            </a:r>
            <a:r>
              <a:rPr lang="ru-RU" sz="5500" b="1" strike="noStrike" spc="-1" dirty="0">
                <a:solidFill>
                  <a:srgbClr val="552111"/>
                </a:solidFill>
                <a:latin typeface="Tahoma"/>
                <a:ea typeface="Tahoma"/>
              </a:rPr>
              <a:t>ентр поддержки и развития предпринимательства</a:t>
            </a:r>
            <a:endParaRPr lang="ru-RU" sz="5500" b="0" strike="noStrike" spc="-1" dirty="0">
              <a:latin typeface="Arial"/>
            </a:endParaRPr>
          </a:p>
          <a:p>
            <a:pPr algn="ctr">
              <a:lnSpc>
                <a:spcPct val="80000"/>
              </a:lnSpc>
              <a:tabLst>
                <a:tab pos="0" algn="l"/>
              </a:tabLst>
            </a:pPr>
            <a:r>
              <a:rPr lang="ru-RU" sz="5500" b="1" spc="-1" dirty="0">
                <a:solidFill>
                  <a:srgbClr val="552111"/>
                </a:solidFill>
                <a:latin typeface="Tahoma"/>
                <a:ea typeface="Tahoma"/>
              </a:rPr>
              <a:t>«</a:t>
            </a:r>
            <a:r>
              <a:rPr lang="ru-RU" sz="5500" b="1" strike="noStrike" spc="-1" dirty="0">
                <a:solidFill>
                  <a:srgbClr val="552111"/>
                </a:solidFill>
                <a:latin typeface="Tahoma"/>
                <a:ea typeface="Tahoma"/>
              </a:rPr>
              <a:t>Мой Бизнес» Тольятти:</a:t>
            </a:r>
            <a:endParaRPr lang="ru-RU" sz="5500" b="0" strike="noStrike" spc="-1" dirty="0">
              <a:latin typeface="Arial"/>
            </a:endParaRPr>
          </a:p>
          <a:p>
            <a:pPr algn="ctr">
              <a:lnSpc>
                <a:spcPct val="80000"/>
              </a:lnSpc>
              <a:tabLst>
                <a:tab pos="0" algn="l"/>
              </a:tabLst>
            </a:pPr>
            <a:r>
              <a:rPr lang="ru-RU" sz="5500" b="1" strike="noStrike" spc="-1" dirty="0">
                <a:solidFill>
                  <a:srgbClr val="552111"/>
                </a:solidFill>
                <a:latin typeface="Tahoma"/>
                <a:ea typeface="Tahoma"/>
              </a:rPr>
              <a:t>инструкция по применению</a:t>
            </a:r>
            <a:endParaRPr lang="ru-RU" sz="5500" b="0" strike="noStrike" spc="-1" dirty="0">
              <a:latin typeface="Arial"/>
            </a:endParaRPr>
          </a:p>
        </p:txBody>
      </p:sp>
      <p:sp>
        <p:nvSpPr>
          <p:cNvPr id="87" name="Google Shape;88;gdb4549748b_0_4"/>
          <p:cNvSpPr/>
          <p:nvPr/>
        </p:nvSpPr>
        <p:spPr>
          <a:xfrm>
            <a:off x="362880" y="1369800"/>
            <a:ext cx="1404720" cy="102960"/>
          </a:xfrm>
          <a:prstGeom prst="rect">
            <a:avLst/>
          </a:prstGeom>
          <a:solidFill>
            <a:srgbClr val="E7472D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88" name="Google Shape;89;gdb4549748b_0_4"/>
          <p:cNvSpPr/>
          <p:nvPr/>
        </p:nvSpPr>
        <p:spPr>
          <a:xfrm>
            <a:off x="0" y="1093320"/>
            <a:ext cx="12191760" cy="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525">
            <a:solidFill>
              <a:srgbClr val="ECD7C2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89" name="Google Shape;90;gdb4549748b_0_4"/>
          <p:cNvPicPr/>
          <p:nvPr/>
        </p:nvPicPr>
        <p:blipFill>
          <a:blip r:embed="rId5"/>
          <a:stretch/>
        </p:blipFill>
        <p:spPr>
          <a:xfrm>
            <a:off x="362880" y="234360"/>
            <a:ext cx="1319760" cy="657720"/>
          </a:xfrm>
          <a:prstGeom prst="rect">
            <a:avLst/>
          </a:prstGeom>
          <a:ln w="0">
            <a:noFill/>
          </a:ln>
        </p:spPr>
      </p:pic>
      <p:sp>
        <p:nvSpPr>
          <p:cNvPr id="90" name="Google Shape;91;gdb4549748b_0_4"/>
          <p:cNvSpPr/>
          <p:nvPr/>
        </p:nvSpPr>
        <p:spPr>
          <a:xfrm>
            <a:off x="362880" y="6260760"/>
            <a:ext cx="6971760" cy="64633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>
            <a:spAutoFit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500" spc="-1" dirty="0">
                <a:solidFill>
                  <a:srgbClr val="552111"/>
                </a:solidFill>
                <a:latin typeface="Calibri"/>
              </a:rPr>
              <a:t>t.me/</a:t>
            </a:r>
            <a:r>
              <a:rPr lang="en-US" sz="1500" spc="-1" dirty="0" err="1">
                <a:solidFill>
                  <a:srgbClr val="552111"/>
                </a:solidFill>
                <a:latin typeface="Calibri"/>
              </a:rPr>
              <a:t>aertlt</a:t>
            </a:r>
            <a:endParaRPr lang="en-US" sz="1500" spc="-1" dirty="0">
              <a:solidFill>
                <a:srgbClr val="552111"/>
              </a:solidFill>
              <a:latin typeface="Calibri"/>
            </a:endParaRP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1500" spc="-1" dirty="0">
                <a:solidFill>
                  <a:srgbClr val="552111"/>
                </a:solidFill>
                <a:latin typeface="Calibri"/>
              </a:rPr>
              <a:t>v</a:t>
            </a:r>
            <a:r>
              <a:rPr lang="en-US" sz="1500" b="0" strike="noStrike" spc="-1" dirty="0">
                <a:solidFill>
                  <a:srgbClr val="552111"/>
                </a:solidFill>
                <a:latin typeface="Calibri"/>
              </a:rPr>
              <a:t>k.com</a:t>
            </a:r>
            <a:r>
              <a:rPr lang="en-US" sz="1500" spc="-1" dirty="0">
                <a:solidFill>
                  <a:srgbClr val="552111"/>
                </a:solidFill>
                <a:latin typeface="Calibri"/>
              </a:rPr>
              <a:t>/</a:t>
            </a:r>
            <a:r>
              <a:rPr lang="en-US" sz="1500" spc="-1" dirty="0" err="1">
                <a:solidFill>
                  <a:srgbClr val="552111"/>
                </a:solidFill>
                <a:latin typeface="Calibri"/>
              </a:rPr>
              <a:t>aertlt</a:t>
            </a:r>
            <a:endParaRPr lang="ru-RU" sz="1500" b="0" strike="noStrike" spc="-1" dirty="0">
              <a:latin typeface="Arial"/>
            </a:endParaRPr>
          </a:p>
        </p:txBody>
      </p:sp>
      <p:sp>
        <p:nvSpPr>
          <p:cNvPr id="2" name="AutoShape 2" descr="Агентство экономического развития г. Тольятт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107;gdd2f860937_0_11"/>
          <p:cNvSpPr/>
          <p:nvPr/>
        </p:nvSpPr>
        <p:spPr>
          <a:xfrm>
            <a:off x="0" y="1093320"/>
            <a:ext cx="12191760" cy="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525">
            <a:solidFill>
              <a:srgbClr val="ECD7C2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92" name="Google Shape;108;gdd2f860937_0_11"/>
          <p:cNvPicPr/>
          <p:nvPr/>
        </p:nvPicPr>
        <p:blipFill>
          <a:blip r:embed="rId2"/>
          <a:srcRect l="381" r="52116"/>
          <a:stretch/>
        </p:blipFill>
        <p:spPr>
          <a:xfrm>
            <a:off x="5152320" y="133920"/>
            <a:ext cx="1887120" cy="814320"/>
          </a:xfrm>
          <a:prstGeom prst="rect">
            <a:avLst/>
          </a:prstGeom>
          <a:ln w="0">
            <a:noFill/>
          </a:ln>
        </p:spPr>
      </p:pic>
      <p:pic>
        <p:nvPicPr>
          <p:cNvPr id="93" name="Google Shape;109;gdd2f860937_0_11"/>
          <p:cNvPicPr/>
          <p:nvPr/>
        </p:nvPicPr>
        <p:blipFill>
          <a:blip r:embed="rId3"/>
          <a:srcRect l="51580" t="-229"/>
          <a:stretch/>
        </p:blipFill>
        <p:spPr>
          <a:xfrm>
            <a:off x="10765080" y="169560"/>
            <a:ext cx="1063800" cy="787680"/>
          </a:xfrm>
          <a:prstGeom prst="rect">
            <a:avLst/>
          </a:prstGeom>
          <a:ln w="0">
            <a:noFill/>
          </a:ln>
        </p:spPr>
      </p:pic>
      <p:pic>
        <p:nvPicPr>
          <p:cNvPr id="94" name="Google Shape;110;gdd2f860937_0_11"/>
          <p:cNvPicPr/>
          <p:nvPr/>
        </p:nvPicPr>
        <p:blipFill>
          <a:blip r:embed="rId4"/>
          <a:stretch/>
        </p:blipFill>
        <p:spPr>
          <a:xfrm>
            <a:off x="362880" y="234360"/>
            <a:ext cx="1319760" cy="657720"/>
          </a:xfrm>
          <a:prstGeom prst="rect">
            <a:avLst/>
          </a:prstGeom>
          <a:ln w="0">
            <a:noFill/>
          </a:ln>
        </p:spPr>
      </p:pic>
      <p:sp>
        <p:nvSpPr>
          <p:cNvPr id="95" name="Google Shape;111;gdd2f860937_0_11"/>
          <p:cNvSpPr/>
          <p:nvPr/>
        </p:nvSpPr>
        <p:spPr>
          <a:xfrm>
            <a:off x="208800" y="1500840"/>
            <a:ext cx="11088000" cy="861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6" name="Google Shape;112;gdd2f860937_0_11"/>
          <p:cNvSpPr/>
          <p:nvPr/>
        </p:nvSpPr>
        <p:spPr>
          <a:xfrm>
            <a:off x="738720" y="2063520"/>
            <a:ext cx="10638360" cy="330039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>
            <a:spAutoFit/>
          </a:bodyPr>
          <a:lstStyle/>
          <a:p>
            <a:pPr algn="ctr">
              <a:lnSpc>
                <a:spcPct val="80000"/>
              </a:lnSpc>
              <a:tabLst>
                <a:tab pos="0" algn="l"/>
              </a:tabLst>
            </a:pPr>
            <a:r>
              <a:rPr lang="ru-RU" sz="3500" b="1" strike="noStrike" spc="-1" dirty="0">
                <a:solidFill>
                  <a:srgbClr val="552111"/>
                </a:solidFill>
                <a:latin typeface="Tahoma"/>
                <a:ea typeface="Tahoma"/>
              </a:rPr>
              <a:t>Зачем мы здесь собрались?</a:t>
            </a:r>
            <a:endParaRPr lang="ru-RU" sz="3500" b="0" strike="noStrike" spc="-1" dirty="0">
              <a:latin typeface="Arial"/>
            </a:endParaRPr>
          </a:p>
          <a:p>
            <a:pPr algn="ctr">
              <a:lnSpc>
                <a:spcPct val="80000"/>
              </a:lnSpc>
              <a:tabLst>
                <a:tab pos="0" algn="l"/>
              </a:tabLst>
            </a:pPr>
            <a:endParaRPr lang="ru-RU" sz="3500" b="0" strike="noStrike" spc="-1" dirty="0">
              <a:latin typeface="Arial"/>
            </a:endParaRPr>
          </a:p>
          <a:p>
            <a:pPr algn="ctr">
              <a:lnSpc>
                <a:spcPct val="115000"/>
              </a:lnSpc>
              <a:tabLst>
                <a:tab pos="0" algn="l"/>
              </a:tabLst>
            </a:pPr>
            <a:r>
              <a:rPr lang="ru-RU" sz="30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Чтобы Вы поняли, как работает структура поддержки</a:t>
            </a:r>
            <a:endParaRPr lang="ru-RU" sz="3000" b="0" strike="noStrike" spc="-1" dirty="0">
              <a:latin typeface="Arial"/>
            </a:endParaRPr>
          </a:p>
          <a:p>
            <a:pPr algn="ctr">
              <a:lnSpc>
                <a:spcPct val="115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30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центров </a:t>
            </a:r>
            <a:r>
              <a:rPr lang="ru-RU" sz="3200" b="1" strike="noStrike" spc="-1" dirty="0">
                <a:solidFill>
                  <a:srgbClr val="FF6600"/>
                </a:solidFill>
                <a:latin typeface="Times New Roman"/>
                <a:ea typeface="Times New Roman"/>
              </a:rPr>
              <a:t>«Мой Бизнес»</a:t>
            </a:r>
            <a:r>
              <a:rPr lang="ru-RU" sz="3200" strike="noStrike" spc="-1" dirty="0">
                <a:latin typeface="Times New Roman"/>
                <a:ea typeface="Times New Roman"/>
              </a:rPr>
              <a:t>,</a:t>
            </a:r>
            <a:r>
              <a:rPr lang="ru-RU" sz="3200" strike="noStrike" spc="-1" dirty="0">
                <a:solidFill>
                  <a:srgbClr val="FF6600"/>
                </a:solidFill>
                <a:latin typeface="Times New Roman"/>
                <a:ea typeface="Times New Roman"/>
              </a:rPr>
              <a:t> </a:t>
            </a:r>
            <a:r>
              <a:rPr lang="ru-RU" sz="30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и ушли с четким представлением о том, какими услугами можете воспользоваться.</a:t>
            </a:r>
            <a:endParaRPr lang="ru-RU" sz="3000" b="0" strike="noStrike" spc="-1" dirty="0">
              <a:latin typeface="Arial"/>
            </a:endParaRPr>
          </a:p>
          <a:p>
            <a:pPr algn="ctr">
              <a:lnSpc>
                <a:spcPct val="80000"/>
              </a:lnSpc>
              <a:spcBef>
                <a:spcPts val="1001"/>
              </a:spcBef>
              <a:tabLst>
                <a:tab pos="0" algn="l"/>
              </a:tabLst>
            </a:pPr>
            <a:endParaRPr lang="ru-RU" sz="3000" b="0" strike="noStrike" spc="-1" dirty="0">
              <a:latin typeface="Arial"/>
            </a:endParaRPr>
          </a:p>
        </p:txBody>
      </p:sp>
      <p:sp>
        <p:nvSpPr>
          <p:cNvPr id="97" name="Google Shape;113;gdd2f860937_0_11"/>
          <p:cNvSpPr/>
          <p:nvPr/>
        </p:nvSpPr>
        <p:spPr>
          <a:xfrm>
            <a:off x="3577680" y="6297480"/>
            <a:ext cx="4960080" cy="399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118;gdd2f860937_0_21"/>
          <p:cNvSpPr/>
          <p:nvPr/>
        </p:nvSpPr>
        <p:spPr>
          <a:xfrm>
            <a:off x="0" y="1093320"/>
            <a:ext cx="12191760" cy="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525">
            <a:solidFill>
              <a:srgbClr val="ECD7C2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99" name="Google Shape;119;gdd2f860937_0_21"/>
          <p:cNvPicPr/>
          <p:nvPr/>
        </p:nvPicPr>
        <p:blipFill>
          <a:blip r:embed="rId2"/>
          <a:srcRect l="381" r="52116"/>
          <a:stretch/>
        </p:blipFill>
        <p:spPr>
          <a:xfrm>
            <a:off x="5152320" y="133920"/>
            <a:ext cx="1887120" cy="814320"/>
          </a:xfrm>
          <a:prstGeom prst="rect">
            <a:avLst/>
          </a:prstGeom>
          <a:ln w="0">
            <a:noFill/>
          </a:ln>
        </p:spPr>
      </p:pic>
      <p:pic>
        <p:nvPicPr>
          <p:cNvPr id="100" name="Google Shape;120;gdd2f860937_0_21"/>
          <p:cNvPicPr/>
          <p:nvPr/>
        </p:nvPicPr>
        <p:blipFill>
          <a:blip r:embed="rId3"/>
          <a:srcRect l="51580" t="-229"/>
          <a:stretch/>
        </p:blipFill>
        <p:spPr>
          <a:xfrm>
            <a:off x="10765080" y="169560"/>
            <a:ext cx="1063800" cy="787680"/>
          </a:xfrm>
          <a:prstGeom prst="rect">
            <a:avLst/>
          </a:prstGeom>
          <a:ln w="0">
            <a:noFill/>
          </a:ln>
        </p:spPr>
      </p:pic>
      <p:pic>
        <p:nvPicPr>
          <p:cNvPr id="101" name="Google Shape;121;gdd2f860937_0_21"/>
          <p:cNvPicPr/>
          <p:nvPr/>
        </p:nvPicPr>
        <p:blipFill>
          <a:blip r:embed="rId4"/>
          <a:stretch/>
        </p:blipFill>
        <p:spPr>
          <a:xfrm>
            <a:off x="362880" y="234360"/>
            <a:ext cx="1319760" cy="657720"/>
          </a:xfrm>
          <a:prstGeom prst="rect">
            <a:avLst/>
          </a:prstGeom>
          <a:ln w="0">
            <a:noFill/>
          </a:ln>
        </p:spPr>
      </p:pic>
      <p:sp>
        <p:nvSpPr>
          <p:cNvPr id="102" name="Google Shape;122;gdd2f860937_0_21"/>
          <p:cNvSpPr/>
          <p:nvPr/>
        </p:nvSpPr>
        <p:spPr>
          <a:xfrm>
            <a:off x="208800" y="1500840"/>
            <a:ext cx="11088000" cy="861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3" name="Google Shape;123;gdd2f860937_0_21"/>
          <p:cNvSpPr/>
          <p:nvPr/>
        </p:nvSpPr>
        <p:spPr>
          <a:xfrm>
            <a:off x="362880" y="1229760"/>
            <a:ext cx="11466000" cy="555716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tIns="91440" bIns="91440">
            <a:spAutoFit/>
          </a:bodyPr>
          <a:lstStyle/>
          <a:p>
            <a:pPr algn="ctr">
              <a:lnSpc>
                <a:spcPct val="80000"/>
              </a:lnSpc>
              <a:tabLst>
                <a:tab pos="0" algn="l"/>
              </a:tabLst>
            </a:pPr>
            <a:r>
              <a:rPr lang="ru-RU" sz="3500" b="1" strike="noStrike" spc="-1" dirty="0">
                <a:solidFill>
                  <a:srgbClr val="552111"/>
                </a:solidFill>
                <a:latin typeface="Tahoma"/>
                <a:ea typeface="Tahoma"/>
              </a:rPr>
              <a:t>Хьюстон, у нас проблемы</a:t>
            </a:r>
            <a:endParaRPr lang="ru-RU" sz="3500" b="0" strike="noStrike" spc="-1" dirty="0">
              <a:latin typeface="Arial"/>
            </a:endParaRPr>
          </a:p>
          <a:p>
            <a:pPr algn="ctr">
              <a:lnSpc>
                <a:spcPct val="80000"/>
              </a:lnSpc>
              <a:tabLst>
                <a:tab pos="0" algn="l"/>
              </a:tabLst>
            </a:pPr>
            <a:endParaRPr lang="ru-RU" sz="3500" b="0" strike="noStrike" spc="-1" dirty="0">
              <a:latin typeface="Arial"/>
            </a:endParaRPr>
          </a:p>
          <a:p>
            <a:pPr algn="ctr">
              <a:lnSpc>
                <a:spcPct val="115000"/>
              </a:lnSpc>
              <a:tabLst>
                <a:tab pos="0" algn="l"/>
              </a:tabLst>
            </a:pPr>
            <a:r>
              <a:rPr lang="ru-RU" sz="2300" b="0" strike="noStrike" spc="-1" dirty="0">
                <a:solidFill>
                  <a:srgbClr val="FF6600"/>
                </a:solidFill>
                <a:latin typeface="Arial"/>
                <a:ea typeface="Arial"/>
              </a:rPr>
              <a:t>С чего начать предпринимательскую деятельность?</a:t>
            </a:r>
            <a:endParaRPr lang="ru-RU" sz="2300" b="0" strike="noStrike" spc="-1" dirty="0">
              <a:solidFill>
                <a:srgbClr val="FF6600"/>
              </a:solidFill>
              <a:latin typeface="Arial"/>
            </a:endParaRPr>
          </a:p>
          <a:p>
            <a:pPr algn="ctr">
              <a:lnSpc>
                <a:spcPct val="115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1600" b="0" strike="noStrike" spc="-1" dirty="0">
                <a:solidFill>
                  <a:srgbClr val="000000"/>
                </a:solidFill>
                <a:latin typeface="Calibri"/>
                <a:ea typeface="Calibri"/>
              </a:rPr>
              <a:t>Где получить грамотную консультацию о налоговом режиме?</a:t>
            </a:r>
            <a:endParaRPr lang="ru-RU" sz="1600" b="0" strike="noStrike" spc="-1" dirty="0">
              <a:latin typeface="Arial"/>
            </a:endParaRPr>
          </a:p>
          <a:p>
            <a:pPr algn="ctr">
              <a:lnSpc>
                <a:spcPct val="115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2300" b="0" strike="noStrike" spc="-1" dirty="0">
                <a:solidFill>
                  <a:srgbClr val="000000"/>
                </a:solidFill>
                <a:latin typeface="Arial Narrow"/>
                <a:ea typeface="Arial Narrow"/>
              </a:rPr>
              <a:t>Что выбрать: </a:t>
            </a:r>
            <a:r>
              <a:rPr lang="ru-RU" sz="2800" b="0" strike="noStrike" spc="-1" dirty="0">
                <a:solidFill>
                  <a:srgbClr val="000000"/>
                </a:solidFill>
                <a:latin typeface="Arial Narrow"/>
                <a:ea typeface="Arial Narrow"/>
              </a:rPr>
              <a:t>ИП или </a:t>
            </a:r>
            <a:r>
              <a:rPr lang="ru-RU" sz="2800" b="0" strike="noStrike" spc="-1" dirty="0" err="1">
                <a:solidFill>
                  <a:srgbClr val="000000"/>
                </a:solidFill>
                <a:latin typeface="Arial Narrow"/>
                <a:ea typeface="Arial Narrow"/>
              </a:rPr>
              <a:t>самозанятость</a:t>
            </a:r>
            <a:r>
              <a:rPr lang="ru-RU" sz="2800" b="0" strike="noStrike" spc="-1" dirty="0">
                <a:solidFill>
                  <a:srgbClr val="000000"/>
                </a:solidFill>
                <a:latin typeface="Arial Narrow"/>
                <a:ea typeface="Arial Narrow"/>
              </a:rPr>
              <a:t>? </a:t>
            </a:r>
            <a:r>
              <a:rPr lang="en-US" sz="2800" b="0" strike="noStrike" spc="-1" dirty="0">
                <a:solidFill>
                  <a:srgbClr val="000000"/>
                </a:solidFill>
                <a:latin typeface="Arial Narrow"/>
                <a:ea typeface="Arial Narrow"/>
              </a:rPr>
              <a:t>	</a:t>
            </a:r>
            <a:r>
              <a:rPr lang="ru-RU" sz="2000" b="1" strike="noStrike" spc="-1" dirty="0">
                <a:solidFill>
                  <a:srgbClr val="FF6600"/>
                </a:solidFill>
                <a:latin typeface="Times New Roman"/>
                <a:ea typeface="Times New Roman"/>
              </a:rPr>
              <a:t>Ищу деловые знакомства!</a:t>
            </a:r>
            <a:endParaRPr lang="ru-RU" sz="2000" b="1" strike="noStrike" spc="-1" dirty="0">
              <a:solidFill>
                <a:srgbClr val="FF6600"/>
              </a:solidFill>
              <a:latin typeface="Arial"/>
            </a:endParaRPr>
          </a:p>
          <a:p>
            <a:pPr algn="ctr">
              <a:lnSpc>
                <a:spcPct val="115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2400" b="1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Кто работает с </a:t>
            </a:r>
            <a:r>
              <a:rPr lang="ru-RU" sz="2400" b="1" strike="noStrike" spc="-1" dirty="0" err="1">
                <a:solidFill>
                  <a:srgbClr val="000000"/>
                </a:solidFill>
                <a:latin typeface="Times New Roman"/>
                <a:ea typeface="Times New Roman"/>
              </a:rPr>
              <a:t>самозанятыми</a:t>
            </a:r>
            <a:r>
              <a:rPr lang="ru-RU" sz="2400" b="1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? </a:t>
            </a:r>
            <a:r>
              <a:rPr lang="en-US" sz="2400" b="1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		</a:t>
            </a:r>
            <a:r>
              <a:rPr lang="ru-RU" sz="2000" b="0" strike="noStrike" spc="-1" dirty="0">
                <a:solidFill>
                  <a:srgbClr val="000000"/>
                </a:solidFill>
                <a:latin typeface="Calibri"/>
                <a:ea typeface="Calibri"/>
              </a:rPr>
              <a:t>Где искать клиентов?</a:t>
            </a:r>
            <a:r>
              <a:rPr lang="ru-RU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	  </a:t>
            </a:r>
            <a:r>
              <a:rPr lang="ru-RU" sz="2100" b="0" strike="noStrike" spc="-1" dirty="0">
                <a:solidFill>
                  <a:srgbClr val="000000"/>
                </a:solidFill>
                <a:latin typeface="Arial Narrow"/>
                <a:ea typeface="Arial Narrow"/>
              </a:rPr>
              <a:t>Какие меня ждут </a:t>
            </a:r>
            <a:r>
              <a:rPr lang="ru-RU" sz="2100" b="1" strike="noStrike" spc="-1" dirty="0">
                <a:solidFill>
                  <a:srgbClr val="000000"/>
                </a:solidFill>
                <a:latin typeface="Arial Narrow"/>
                <a:ea typeface="Arial Narrow"/>
              </a:rPr>
              <a:t>проверки</a:t>
            </a:r>
            <a:r>
              <a:rPr lang="ru-RU" sz="2100" b="0" strike="noStrike" spc="-1" dirty="0">
                <a:solidFill>
                  <a:srgbClr val="000000"/>
                </a:solidFill>
                <a:latin typeface="Arial Narrow"/>
                <a:ea typeface="Arial Narrow"/>
              </a:rPr>
              <a:t>?</a:t>
            </a:r>
            <a:r>
              <a:rPr lang="ru-RU" sz="23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endParaRPr lang="ru-RU" sz="2300" b="0" strike="noStrike" spc="-1" dirty="0">
              <a:latin typeface="Arial"/>
            </a:endParaRPr>
          </a:p>
          <a:p>
            <a:pPr algn="ctr">
              <a:lnSpc>
                <a:spcPct val="115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2300" b="0" strike="noStrike" spc="-1" dirty="0">
                <a:solidFill>
                  <a:srgbClr val="000000"/>
                </a:solidFill>
                <a:latin typeface="Arial"/>
                <a:ea typeface="Arial"/>
              </a:rPr>
              <a:t>Что такое налоговые каникулы?</a:t>
            </a:r>
            <a:r>
              <a:rPr lang="en-US" sz="2300" b="0" strike="noStrike" spc="-1" dirty="0">
                <a:solidFill>
                  <a:srgbClr val="000000"/>
                </a:solidFill>
                <a:latin typeface="Arial"/>
                <a:ea typeface="Arial"/>
              </a:rPr>
              <a:t>	</a:t>
            </a:r>
            <a:r>
              <a:rPr lang="ru-RU" sz="23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1600" b="0" strike="noStrike" spc="-1" dirty="0">
                <a:solidFill>
                  <a:srgbClr val="FF6600"/>
                </a:solidFill>
                <a:latin typeface="Times New Roman"/>
                <a:ea typeface="Times New Roman"/>
              </a:rPr>
              <a:t>Где встретиться с партнерами?</a:t>
            </a:r>
            <a:r>
              <a:rPr lang="ru-RU" b="0" strike="noStrike" spc="-1" dirty="0">
                <a:solidFill>
                  <a:srgbClr val="FF6600"/>
                </a:solidFill>
                <a:latin typeface="Times New Roman"/>
                <a:ea typeface="Times New Roman"/>
              </a:rPr>
              <a:t> </a:t>
            </a:r>
            <a:r>
              <a:rPr lang="en-US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	</a:t>
            </a:r>
            <a:r>
              <a:rPr lang="ru-RU" sz="23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Мои права нарушили!</a:t>
            </a:r>
            <a:endParaRPr lang="ru-RU" sz="2300" b="0" strike="noStrike" spc="-1" dirty="0">
              <a:latin typeface="Arial"/>
            </a:endParaRPr>
          </a:p>
          <a:p>
            <a:pPr algn="ctr">
              <a:lnSpc>
                <a:spcPct val="115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b="0" strike="noStrike" spc="-1" dirty="0">
                <a:solidFill>
                  <a:srgbClr val="000000"/>
                </a:solidFill>
                <a:latin typeface="Arial Narrow"/>
                <a:ea typeface="Arial Narrow"/>
              </a:rPr>
              <a:t>Как презентовать себя инвесторам?</a:t>
            </a:r>
            <a:r>
              <a:rPr lang="ru-RU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	</a:t>
            </a:r>
            <a:r>
              <a:rPr lang="ru-RU" sz="2600" b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Как получить государственную субсидию?</a:t>
            </a:r>
            <a:endParaRPr lang="ru-RU" sz="2600" b="1" strike="noStrike" spc="-1" dirty="0">
              <a:latin typeface="Arial"/>
            </a:endParaRPr>
          </a:p>
          <a:p>
            <a:pPr algn="ctr">
              <a:lnSpc>
                <a:spcPct val="115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2300" b="0" strike="noStrike" spc="-1" dirty="0">
                <a:solidFill>
                  <a:srgbClr val="FF6600"/>
                </a:solidFill>
                <a:latin typeface="Arial"/>
                <a:ea typeface="Arial"/>
              </a:rPr>
              <a:t>Хочу делать социальные проекты…</a:t>
            </a:r>
            <a:r>
              <a:rPr lang="en-US" sz="2300" b="0" strike="noStrike" spc="-1" dirty="0">
                <a:solidFill>
                  <a:srgbClr val="000000"/>
                </a:solidFill>
                <a:latin typeface="Arial"/>
                <a:ea typeface="Arial"/>
              </a:rPr>
              <a:t>	</a:t>
            </a:r>
            <a:r>
              <a:rPr lang="ru-RU" sz="23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000" b="0" i="1" strike="noStrike" spc="-1" dirty="0">
                <a:solidFill>
                  <a:srgbClr val="000000"/>
                </a:solidFill>
                <a:latin typeface="Calibri"/>
                <a:ea typeface="Calibri"/>
              </a:rPr>
              <a:t>Нужен большой выгодный </a:t>
            </a:r>
            <a:r>
              <a:rPr lang="ru-RU" sz="2000" b="0" i="1" strike="noStrike" spc="-1" dirty="0" err="1">
                <a:solidFill>
                  <a:srgbClr val="000000"/>
                </a:solidFill>
                <a:latin typeface="Calibri"/>
                <a:ea typeface="Calibri"/>
              </a:rPr>
              <a:t>займ</a:t>
            </a:r>
            <a:r>
              <a:rPr lang="ru-RU" sz="2000" b="0" i="1" strike="noStrike" spc="-1" dirty="0">
                <a:solidFill>
                  <a:srgbClr val="000000"/>
                </a:solidFill>
                <a:latin typeface="Calibri"/>
                <a:ea typeface="Calibri"/>
              </a:rPr>
              <a:t>…</a:t>
            </a:r>
            <a:endParaRPr lang="ru-RU" sz="2000" b="0" i="1" strike="noStrike" spc="-1" dirty="0">
              <a:latin typeface="Arial"/>
            </a:endParaRPr>
          </a:p>
          <a:p>
            <a:pPr algn="ctr">
              <a:lnSpc>
                <a:spcPct val="115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2000" b="0" strike="noStrike" spc="-1" dirty="0">
                <a:solidFill>
                  <a:srgbClr val="000000"/>
                </a:solidFill>
                <a:latin typeface="Calibri"/>
                <a:ea typeface="Calibri"/>
              </a:rPr>
              <a:t>Где провести свой тренинг для сотрудников?</a:t>
            </a:r>
            <a:endParaRPr lang="ru-RU" sz="2000" b="0" strike="noStrike" spc="-1" dirty="0">
              <a:latin typeface="Arial"/>
            </a:endParaRPr>
          </a:p>
          <a:p>
            <a:pPr algn="ctr">
              <a:lnSpc>
                <a:spcPct val="80000"/>
              </a:lnSpc>
              <a:spcBef>
                <a:spcPts val="1001"/>
              </a:spcBef>
              <a:tabLst>
                <a:tab pos="0" algn="l"/>
              </a:tabLst>
            </a:pPr>
            <a:endParaRPr lang="ru-RU" sz="2000" b="0" strike="noStrike" spc="-1" dirty="0">
              <a:latin typeface="Arial"/>
            </a:endParaRPr>
          </a:p>
        </p:txBody>
      </p:sp>
      <p:sp>
        <p:nvSpPr>
          <p:cNvPr id="104" name="Google Shape;124;gdd2f860937_0_21"/>
          <p:cNvSpPr/>
          <p:nvPr/>
        </p:nvSpPr>
        <p:spPr>
          <a:xfrm>
            <a:off x="3577680" y="6297480"/>
            <a:ext cx="4960080" cy="399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29;gdd2f860937_0_34"/>
          <p:cNvSpPr/>
          <p:nvPr/>
        </p:nvSpPr>
        <p:spPr>
          <a:xfrm>
            <a:off x="0" y="1093320"/>
            <a:ext cx="12191760" cy="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525">
            <a:solidFill>
              <a:srgbClr val="ECD7C2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6" name="Google Shape;130;gdd2f860937_0_34"/>
          <p:cNvPicPr/>
          <p:nvPr/>
        </p:nvPicPr>
        <p:blipFill>
          <a:blip r:embed="rId2"/>
          <a:srcRect l="381" r="52116"/>
          <a:stretch/>
        </p:blipFill>
        <p:spPr>
          <a:xfrm>
            <a:off x="5152320" y="133920"/>
            <a:ext cx="1887120" cy="814320"/>
          </a:xfrm>
          <a:prstGeom prst="rect">
            <a:avLst/>
          </a:prstGeom>
          <a:ln w="0">
            <a:noFill/>
          </a:ln>
        </p:spPr>
      </p:pic>
      <p:pic>
        <p:nvPicPr>
          <p:cNvPr id="107" name="Google Shape;131;gdd2f860937_0_34"/>
          <p:cNvPicPr/>
          <p:nvPr/>
        </p:nvPicPr>
        <p:blipFill>
          <a:blip r:embed="rId3"/>
          <a:srcRect l="51580" t="-229"/>
          <a:stretch/>
        </p:blipFill>
        <p:spPr>
          <a:xfrm>
            <a:off x="10765080" y="169560"/>
            <a:ext cx="1063800" cy="787680"/>
          </a:xfrm>
          <a:prstGeom prst="rect">
            <a:avLst/>
          </a:prstGeom>
          <a:ln w="0">
            <a:noFill/>
          </a:ln>
        </p:spPr>
      </p:pic>
      <p:pic>
        <p:nvPicPr>
          <p:cNvPr id="108" name="Google Shape;132;gdd2f860937_0_34"/>
          <p:cNvPicPr/>
          <p:nvPr/>
        </p:nvPicPr>
        <p:blipFill>
          <a:blip r:embed="rId4"/>
          <a:stretch/>
        </p:blipFill>
        <p:spPr>
          <a:xfrm>
            <a:off x="362880" y="234360"/>
            <a:ext cx="1319760" cy="657720"/>
          </a:xfrm>
          <a:prstGeom prst="rect">
            <a:avLst/>
          </a:prstGeom>
          <a:ln w="0">
            <a:noFill/>
          </a:ln>
        </p:spPr>
      </p:pic>
      <p:sp>
        <p:nvSpPr>
          <p:cNvPr id="109" name="Google Shape;133;gdd2f860937_0_34"/>
          <p:cNvSpPr/>
          <p:nvPr/>
        </p:nvSpPr>
        <p:spPr>
          <a:xfrm>
            <a:off x="208800" y="1500840"/>
            <a:ext cx="11088000" cy="861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0" name="Google Shape;134;gdd2f860937_0_34"/>
          <p:cNvSpPr/>
          <p:nvPr/>
        </p:nvSpPr>
        <p:spPr>
          <a:xfrm>
            <a:off x="738720" y="1294560"/>
            <a:ext cx="10638360" cy="357533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>
            <a:spAutoFit/>
          </a:bodyPr>
          <a:lstStyle/>
          <a:p>
            <a:pPr algn="ctr">
              <a:lnSpc>
                <a:spcPct val="80000"/>
              </a:lnSpc>
              <a:tabLst>
                <a:tab pos="0" algn="l"/>
              </a:tabLst>
            </a:pPr>
            <a:r>
              <a:rPr lang="ru-RU" sz="3500" b="1" strike="noStrike" spc="-1" dirty="0">
                <a:solidFill>
                  <a:srgbClr val="552111"/>
                </a:solidFill>
                <a:latin typeface="Tahoma"/>
                <a:ea typeface="Tahoma"/>
              </a:rPr>
              <a:t>Поддержка центра «Мой Бизнес»</a:t>
            </a:r>
            <a:endParaRPr lang="ru-RU" sz="3500" b="0" strike="noStrike" spc="-1" dirty="0">
              <a:latin typeface="Arial"/>
            </a:endParaRPr>
          </a:p>
          <a:p>
            <a:pPr>
              <a:lnSpc>
                <a:spcPct val="115000"/>
              </a:lnSpc>
              <a:tabLst>
                <a:tab pos="0" algn="l"/>
              </a:tabLst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► Консультации:  в окнах (1 этаж, центральный вход), 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15000"/>
              </a:lnSpc>
              <a:tabLst>
                <a:tab pos="0" algn="l"/>
              </a:tabLst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   (точки входа)        в 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Times New Roman"/>
                <a:ea typeface="Times New Roman"/>
              </a:rPr>
              <a:t>Телеграм</a:t>
            </a:r>
            <a:r>
              <a:rPr lang="ru-RU" sz="2000" spc="-1" dirty="0">
                <a:solidFill>
                  <a:srgbClr val="000000"/>
                </a:solidFill>
                <a:latin typeface="Times New Roman"/>
                <a:ea typeface="Times New Roman"/>
              </a:rPr>
              <a:t>:</a:t>
            </a: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000" b="1" spc="-1" dirty="0">
                <a:solidFill>
                  <a:srgbClr val="FF6600"/>
                </a:solidFill>
                <a:latin typeface="Times New Roman"/>
                <a:ea typeface="Times New Roman"/>
              </a:rPr>
              <a:t>Чат «</a:t>
            </a:r>
            <a:r>
              <a:rPr lang="ru-RU" sz="2000" b="1" strike="noStrike" spc="-1" dirty="0">
                <a:solidFill>
                  <a:srgbClr val="FF6600"/>
                </a:solidFill>
                <a:latin typeface="Times New Roman"/>
                <a:ea typeface="Times New Roman"/>
              </a:rPr>
              <a:t>МойБизнес</a:t>
            </a:r>
            <a:r>
              <a:rPr lang="ru-RU" sz="2000" b="1" spc="-1" dirty="0">
                <a:solidFill>
                  <a:srgbClr val="FF6600"/>
                </a:solidFill>
                <a:latin typeface="Times New Roman"/>
                <a:ea typeface="Times New Roman"/>
              </a:rPr>
              <a:t>_63», Канал «МойБизнес63», Канал  «Агентство экономического развития Тольятти»</a:t>
            </a:r>
            <a:endParaRPr lang="en-US" sz="2000" b="1" spc="-1" dirty="0">
              <a:solidFill>
                <a:srgbClr val="FF6600"/>
              </a:solidFill>
              <a:latin typeface="Times New Roman"/>
              <a:ea typeface="Times New Roman"/>
            </a:endParaRPr>
          </a:p>
          <a:p>
            <a:pPr>
              <a:lnSpc>
                <a:spcPct val="115000"/>
              </a:lnSpc>
              <a:tabLst>
                <a:tab pos="0" algn="l"/>
              </a:tabLst>
            </a:pPr>
            <a:r>
              <a:rPr lang="en-US" sz="2000" b="1" strike="noStrike" spc="-1" dirty="0">
                <a:solidFill>
                  <a:srgbClr val="FF6600"/>
                </a:solidFill>
                <a:latin typeface="Times New Roman"/>
                <a:ea typeface="Times New Roman"/>
              </a:rPr>
              <a:t>                                 </a:t>
            </a: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 Телефон: </a:t>
            </a:r>
            <a:r>
              <a:rPr lang="en-US" sz="2000" b="1" spc="-1" dirty="0">
                <a:solidFill>
                  <a:srgbClr val="FF6600"/>
                </a:solidFill>
                <a:latin typeface="Times New Roman"/>
                <a:ea typeface="Times New Roman"/>
              </a:rPr>
              <a:t>8(800) 300-63-63</a:t>
            </a:r>
            <a:r>
              <a:rPr lang="ru-RU" sz="2000" b="1" spc="-1" dirty="0">
                <a:solidFill>
                  <a:srgbClr val="FF6600"/>
                </a:solidFill>
                <a:latin typeface="Times New Roman"/>
                <a:ea typeface="Times New Roman"/>
              </a:rPr>
              <a:t> (Самара), (8482) 31-00-11 (Тольятти)</a:t>
            </a:r>
            <a:endParaRPr lang="ru-RU" sz="2000" b="0" strike="noStrike" spc="-1" dirty="0">
              <a:solidFill>
                <a:srgbClr val="FF6600"/>
              </a:solidFill>
              <a:latin typeface="Arial"/>
            </a:endParaRPr>
          </a:p>
          <a:p>
            <a:pPr>
              <a:lnSpc>
                <a:spcPct val="115000"/>
              </a:lnSpc>
              <a:tabLst>
                <a:tab pos="0" algn="l"/>
              </a:tabLst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                                  Сайт: </a:t>
            </a:r>
            <a:r>
              <a:rPr lang="en-US" sz="2000" b="1" spc="-1" dirty="0">
                <a:solidFill>
                  <a:srgbClr val="FF6600"/>
                </a:solidFill>
                <a:latin typeface="Times New Roman"/>
                <a:ea typeface="Times New Roman"/>
              </a:rPr>
              <a:t>mybiz63.ru</a:t>
            </a:r>
            <a:r>
              <a:rPr lang="ru-RU" sz="2000" b="1" spc="-1" dirty="0">
                <a:solidFill>
                  <a:srgbClr val="FF6600"/>
                </a:solidFill>
                <a:latin typeface="Times New Roman"/>
                <a:ea typeface="Times New Roman"/>
              </a:rPr>
              <a:t> (Самара), </a:t>
            </a:r>
            <a:r>
              <a:rPr lang="en-US" sz="2000" b="1" spc="-1" dirty="0">
                <a:solidFill>
                  <a:srgbClr val="FF6600"/>
                </a:solidFill>
                <a:latin typeface="Times New Roman"/>
                <a:ea typeface="Times New Roman"/>
              </a:rPr>
              <a:t>biznes-63.ru </a:t>
            </a:r>
            <a:r>
              <a:rPr lang="ru-RU" sz="2000" b="1" spc="-1" dirty="0">
                <a:solidFill>
                  <a:srgbClr val="FF6600"/>
                </a:solidFill>
                <a:latin typeface="Times New Roman"/>
                <a:ea typeface="Times New Roman"/>
              </a:rPr>
              <a:t>(Тольятти)</a:t>
            </a:r>
            <a:endParaRPr lang="en-US" sz="2000" b="1" spc="-1" dirty="0">
              <a:solidFill>
                <a:srgbClr val="FF6600"/>
              </a:solidFill>
              <a:latin typeface="Times New Roman"/>
              <a:ea typeface="Times New Roman"/>
            </a:endParaRPr>
          </a:p>
          <a:p>
            <a:pPr>
              <a:lnSpc>
                <a:spcPct val="115000"/>
              </a:lnSpc>
              <a:tabLst>
                <a:tab pos="0" algn="l"/>
              </a:tabLst>
            </a:pPr>
            <a:r>
              <a:rPr lang="en-US" sz="2000" b="1" strike="noStrike" spc="-1" dirty="0">
                <a:solidFill>
                  <a:srgbClr val="000000"/>
                </a:solidFill>
                <a:latin typeface="Times New Roman"/>
              </a:rPr>
              <a:t>                                  </a:t>
            </a:r>
            <a:r>
              <a:rPr lang="ru-RU" sz="2000" spc="-1" dirty="0" err="1">
                <a:solidFill>
                  <a:srgbClr val="000000"/>
                </a:solidFill>
                <a:latin typeface="Times New Roman"/>
              </a:rPr>
              <a:t>Вконтакте</a:t>
            </a:r>
            <a:r>
              <a:rPr lang="ru-RU" sz="2000" spc="-1" dirty="0">
                <a:solidFill>
                  <a:srgbClr val="000000"/>
                </a:solidFill>
                <a:latin typeface="Times New Roman"/>
              </a:rPr>
              <a:t>: </a:t>
            </a:r>
            <a:r>
              <a:rPr lang="en-US" sz="2000" b="1" spc="-1" dirty="0">
                <a:solidFill>
                  <a:srgbClr val="FF6600"/>
                </a:solidFill>
                <a:latin typeface="Times New Roman"/>
              </a:rPr>
              <a:t>vk.com/mybiz63</a:t>
            </a:r>
            <a:r>
              <a:rPr lang="ru-RU" sz="2000" b="1" spc="-1" dirty="0">
                <a:solidFill>
                  <a:srgbClr val="FF6600"/>
                </a:solidFill>
                <a:latin typeface="Times New Roman"/>
              </a:rPr>
              <a:t> (Самара), </a:t>
            </a:r>
            <a:r>
              <a:rPr lang="en-US" sz="2000" b="1" spc="-1" dirty="0">
                <a:solidFill>
                  <a:srgbClr val="FF6600"/>
                </a:solidFill>
                <a:latin typeface="Times New Roman"/>
              </a:rPr>
              <a:t>vk.com/</a:t>
            </a:r>
            <a:r>
              <a:rPr lang="en-US" sz="2000" b="1" spc="-1" dirty="0" err="1">
                <a:solidFill>
                  <a:srgbClr val="FF6600"/>
                </a:solidFill>
                <a:latin typeface="Times New Roman"/>
              </a:rPr>
              <a:t>aertlt</a:t>
            </a:r>
            <a:r>
              <a:rPr lang="en-US" sz="2000" b="1" spc="-1" dirty="0">
                <a:solidFill>
                  <a:srgbClr val="FF6600"/>
                </a:solidFill>
                <a:latin typeface="Times New Roman"/>
              </a:rPr>
              <a:t> (</a:t>
            </a:r>
            <a:r>
              <a:rPr lang="ru-RU" sz="2000" b="1" spc="-1" dirty="0">
                <a:solidFill>
                  <a:srgbClr val="FF6600"/>
                </a:solidFill>
                <a:latin typeface="Times New Roman"/>
              </a:rPr>
              <a:t>Тольятти)</a:t>
            </a:r>
            <a:endParaRPr lang="ru-RU" sz="2000" b="1" strike="noStrike" spc="-1" dirty="0">
              <a:solidFill>
                <a:srgbClr val="FF6600"/>
              </a:solidFill>
              <a:latin typeface="Arial"/>
            </a:endParaRPr>
          </a:p>
          <a:p>
            <a:pPr>
              <a:lnSpc>
                <a:spcPct val="115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► Обучающие и тематические мероприятия (расписание на сайте </a:t>
            </a:r>
            <a:r>
              <a:rPr lang="en-US" sz="2000" spc="-1" dirty="0">
                <a:solidFill>
                  <a:srgbClr val="000000"/>
                </a:solidFill>
                <a:latin typeface="Times New Roman"/>
                <a:ea typeface="Times New Roman"/>
              </a:rPr>
              <a:t>mybiz63.ru</a:t>
            </a: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   в разделе </a:t>
            </a:r>
            <a:r>
              <a:rPr lang="ru-RU" sz="2000" spc="-1" dirty="0">
                <a:solidFill>
                  <a:srgbClr val="000000"/>
                </a:solidFill>
                <a:latin typeface="Times New Roman"/>
                <a:ea typeface="Times New Roman"/>
              </a:rPr>
              <a:t>«Мероприятия» и на сайте </a:t>
            </a:r>
            <a:r>
              <a:rPr lang="en-US" sz="2000" spc="-1" dirty="0">
                <a:solidFill>
                  <a:srgbClr val="000000"/>
                </a:solidFill>
                <a:latin typeface="Times New Roman"/>
                <a:ea typeface="Times New Roman"/>
              </a:rPr>
              <a:t>biznes-63.ru</a:t>
            </a:r>
            <a:r>
              <a:rPr lang="ru-RU" sz="2000" spc="-1" dirty="0">
                <a:solidFill>
                  <a:srgbClr val="000000"/>
                </a:solidFill>
                <a:latin typeface="Times New Roman"/>
                <a:ea typeface="Times New Roman"/>
              </a:rPr>
              <a:t>)</a:t>
            </a:r>
            <a:endParaRPr lang="ru-RU" sz="20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210;gdd7a0283e8_0_88"/>
          <p:cNvSpPr/>
          <p:nvPr/>
        </p:nvSpPr>
        <p:spPr>
          <a:xfrm>
            <a:off x="0" y="1093320"/>
            <a:ext cx="12191760" cy="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525">
            <a:solidFill>
              <a:srgbClr val="ECD7C2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55" name="Google Shape;211;gdd7a0283e8_0_88"/>
          <p:cNvPicPr/>
          <p:nvPr/>
        </p:nvPicPr>
        <p:blipFill>
          <a:blip r:embed="rId2"/>
          <a:srcRect l="381" r="52116"/>
          <a:stretch/>
        </p:blipFill>
        <p:spPr>
          <a:xfrm>
            <a:off x="5152320" y="133920"/>
            <a:ext cx="1887120" cy="814320"/>
          </a:xfrm>
          <a:prstGeom prst="rect">
            <a:avLst/>
          </a:prstGeom>
          <a:ln w="0">
            <a:noFill/>
          </a:ln>
        </p:spPr>
      </p:pic>
      <p:pic>
        <p:nvPicPr>
          <p:cNvPr id="156" name="Google Shape;212;gdd7a0283e8_0_88"/>
          <p:cNvPicPr/>
          <p:nvPr/>
        </p:nvPicPr>
        <p:blipFill>
          <a:blip r:embed="rId3"/>
          <a:srcRect l="51580" t="-229"/>
          <a:stretch/>
        </p:blipFill>
        <p:spPr>
          <a:xfrm>
            <a:off x="10765080" y="169560"/>
            <a:ext cx="1063800" cy="787680"/>
          </a:xfrm>
          <a:prstGeom prst="rect">
            <a:avLst/>
          </a:prstGeom>
          <a:ln w="0">
            <a:noFill/>
          </a:ln>
        </p:spPr>
      </p:pic>
      <p:pic>
        <p:nvPicPr>
          <p:cNvPr id="157" name="Google Shape;213;gdd7a0283e8_0_88"/>
          <p:cNvPicPr/>
          <p:nvPr/>
        </p:nvPicPr>
        <p:blipFill>
          <a:blip r:embed="rId4"/>
          <a:stretch/>
        </p:blipFill>
        <p:spPr>
          <a:xfrm>
            <a:off x="362880" y="234360"/>
            <a:ext cx="1319760" cy="657720"/>
          </a:xfrm>
          <a:prstGeom prst="rect">
            <a:avLst/>
          </a:prstGeom>
          <a:ln w="0">
            <a:noFill/>
          </a:ln>
        </p:spPr>
      </p:pic>
      <p:sp>
        <p:nvSpPr>
          <p:cNvPr id="158" name="Google Shape;214;gdd7a0283e8_0_88"/>
          <p:cNvSpPr/>
          <p:nvPr/>
        </p:nvSpPr>
        <p:spPr>
          <a:xfrm>
            <a:off x="208800" y="1500840"/>
            <a:ext cx="11088000" cy="861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9" name="Google Shape;215;gdd7a0283e8_0_88"/>
          <p:cNvSpPr/>
          <p:nvPr/>
        </p:nvSpPr>
        <p:spPr>
          <a:xfrm>
            <a:off x="658800" y="1229760"/>
            <a:ext cx="10638360" cy="465640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>
            <a:spAutoFit/>
          </a:bodyPr>
          <a:lstStyle/>
          <a:p>
            <a:pPr algn="ctr">
              <a:lnSpc>
                <a:spcPct val="80000"/>
              </a:lnSpc>
              <a:tabLst>
                <a:tab pos="0" algn="l"/>
              </a:tabLst>
            </a:pPr>
            <a:r>
              <a:rPr lang="ru-RU" sz="3500" b="1" strike="noStrike" spc="-1" dirty="0">
                <a:solidFill>
                  <a:srgbClr val="552111"/>
                </a:solidFill>
                <a:latin typeface="Tahoma"/>
                <a:ea typeface="Tahoma"/>
              </a:rPr>
              <a:t>Поддержка ЦПП </a:t>
            </a:r>
            <a:r>
              <a:rPr lang="ru-RU" sz="3500" b="1" spc="-1" dirty="0">
                <a:solidFill>
                  <a:srgbClr val="552111"/>
                </a:solidFill>
                <a:latin typeface="Tahoma"/>
                <a:ea typeface="Tahoma"/>
              </a:rPr>
              <a:t>«</a:t>
            </a:r>
            <a:r>
              <a:rPr lang="ru-RU" sz="3500" b="1" strike="noStrike" spc="-1" dirty="0">
                <a:solidFill>
                  <a:srgbClr val="552111"/>
                </a:solidFill>
                <a:latin typeface="Tahoma"/>
                <a:ea typeface="Tahoma"/>
              </a:rPr>
              <a:t>Мой Бизнес» Тольятти</a:t>
            </a:r>
            <a:endParaRPr lang="ru-RU" sz="3500" b="0" strike="noStrike" spc="-1" dirty="0">
              <a:latin typeface="Arial"/>
            </a:endParaRPr>
          </a:p>
          <a:p>
            <a:pPr algn="ctr">
              <a:lnSpc>
                <a:spcPct val="80000"/>
              </a:lnSpc>
              <a:tabLst>
                <a:tab pos="0" algn="l"/>
              </a:tabLst>
            </a:pPr>
            <a:endParaRPr lang="ru-RU" sz="3500" b="0" strike="noStrike" spc="-1" dirty="0">
              <a:latin typeface="Arial"/>
            </a:endParaRPr>
          </a:p>
          <a:p>
            <a:pPr algn="ctr">
              <a:lnSpc>
                <a:spcPct val="115000"/>
              </a:lnSpc>
              <a:tabLst>
                <a:tab pos="0" algn="l"/>
              </a:tabLst>
            </a:pPr>
            <a:r>
              <a:rPr lang="ru-RU" sz="2500" b="0" u="sng" strike="noStrike" spc="-1" dirty="0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Услуги МФЦ для бизнеса:</a:t>
            </a:r>
            <a:endParaRPr lang="ru-RU" sz="2500" b="0" strike="noStrike" spc="-1" dirty="0">
              <a:latin typeface="Arial"/>
            </a:endParaRPr>
          </a:p>
          <a:p>
            <a:pPr marL="457200" indent="-387000">
              <a:lnSpc>
                <a:spcPct val="115000"/>
              </a:lnSpc>
              <a:spcBef>
                <a:spcPts val="1001"/>
              </a:spcBef>
              <a:buClr>
                <a:srgbClr val="000000"/>
              </a:buClr>
              <a:buFont typeface="Times New Roman"/>
              <a:buChar char="●"/>
              <a:tabLst>
                <a:tab pos="0" algn="l"/>
              </a:tabLst>
            </a:pPr>
            <a:r>
              <a:rPr lang="ru-RU" sz="25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общие услуги для бизнеса                                 </a:t>
            </a:r>
            <a:endParaRPr lang="ru-RU" sz="2500" b="0" strike="noStrike" spc="-1" dirty="0">
              <a:latin typeface="Arial"/>
            </a:endParaRPr>
          </a:p>
          <a:p>
            <a:pPr marL="457200" indent="-387000">
              <a:lnSpc>
                <a:spcPct val="115000"/>
              </a:lnSpc>
              <a:buClr>
                <a:srgbClr val="000000"/>
              </a:buClr>
              <a:buFont typeface="Times New Roman"/>
              <a:buChar char="●"/>
              <a:tabLst>
                <a:tab pos="0" algn="l"/>
              </a:tabLst>
            </a:pPr>
            <a:r>
              <a:rPr lang="ru-RU" sz="25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услуги в сфере землепользования</a:t>
            </a:r>
            <a:endParaRPr lang="ru-RU" sz="2500" b="0" strike="noStrike" spc="-1" dirty="0">
              <a:latin typeface="Arial"/>
            </a:endParaRPr>
          </a:p>
          <a:p>
            <a:pPr marL="457200" indent="-387000">
              <a:lnSpc>
                <a:spcPct val="115000"/>
              </a:lnSpc>
              <a:buClr>
                <a:srgbClr val="000000"/>
              </a:buClr>
              <a:buFont typeface="Times New Roman"/>
              <a:buChar char="●"/>
              <a:tabLst>
                <a:tab pos="0" algn="l"/>
              </a:tabLst>
            </a:pPr>
            <a:r>
              <a:rPr lang="ru-RU" sz="25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услуги МФЦ в сфере строительства</a:t>
            </a:r>
            <a:endParaRPr lang="ru-RU" sz="2500" b="0" strike="noStrike" spc="-1" dirty="0">
              <a:latin typeface="Arial"/>
            </a:endParaRPr>
          </a:p>
          <a:p>
            <a:pPr marL="457200">
              <a:lnSpc>
                <a:spcPct val="115000"/>
              </a:lnSpc>
              <a:spcBef>
                <a:spcPts val="1001"/>
              </a:spcBef>
              <a:tabLst>
                <a:tab pos="0" algn="l"/>
              </a:tabLst>
            </a:pPr>
            <a:endParaRPr lang="ru-RU" sz="2500" b="0" strike="noStrike" spc="-1" dirty="0">
              <a:latin typeface="Arial"/>
            </a:endParaRPr>
          </a:p>
          <a:p>
            <a:pPr marL="457200">
              <a:lnSpc>
                <a:spcPct val="115000"/>
              </a:lnSpc>
              <a:spcBef>
                <a:spcPts val="1001"/>
              </a:spcBef>
              <a:tabLst>
                <a:tab pos="0" algn="l"/>
              </a:tabLst>
            </a:pPr>
            <a:endParaRPr lang="ru-RU" sz="2500" b="0" strike="noStrike" spc="-1" dirty="0">
              <a:latin typeface="Arial"/>
            </a:endParaRPr>
          </a:p>
          <a:p>
            <a:pPr marL="457200">
              <a:lnSpc>
                <a:spcPct val="115000"/>
              </a:lnSpc>
              <a:spcBef>
                <a:spcPts val="1001"/>
              </a:spcBef>
              <a:spcAft>
                <a:spcPts val="1001"/>
              </a:spcAft>
              <a:tabLst>
                <a:tab pos="0" algn="l"/>
              </a:tabLst>
            </a:pPr>
            <a:endParaRPr lang="ru-RU" sz="25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230;gdd7a0283e8_0_106"/>
          <p:cNvSpPr/>
          <p:nvPr/>
        </p:nvSpPr>
        <p:spPr>
          <a:xfrm>
            <a:off x="0" y="1093320"/>
            <a:ext cx="12191760" cy="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525">
            <a:solidFill>
              <a:srgbClr val="ECD7C2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76" name="Google Shape;231;gdd7a0283e8_0_106"/>
          <p:cNvPicPr/>
          <p:nvPr/>
        </p:nvPicPr>
        <p:blipFill>
          <a:blip r:embed="rId2"/>
          <a:srcRect l="381" r="52116"/>
          <a:stretch/>
        </p:blipFill>
        <p:spPr>
          <a:xfrm>
            <a:off x="5152320" y="133920"/>
            <a:ext cx="1887120" cy="814320"/>
          </a:xfrm>
          <a:prstGeom prst="rect">
            <a:avLst/>
          </a:prstGeom>
          <a:ln w="0">
            <a:noFill/>
          </a:ln>
        </p:spPr>
      </p:pic>
      <p:pic>
        <p:nvPicPr>
          <p:cNvPr id="177" name="Google Shape;232;gdd7a0283e8_0_106"/>
          <p:cNvPicPr/>
          <p:nvPr/>
        </p:nvPicPr>
        <p:blipFill>
          <a:blip r:embed="rId3"/>
          <a:srcRect l="51580" t="-229"/>
          <a:stretch/>
        </p:blipFill>
        <p:spPr>
          <a:xfrm>
            <a:off x="10765080" y="169560"/>
            <a:ext cx="1063800" cy="787680"/>
          </a:xfrm>
          <a:prstGeom prst="rect">
            <a:avLst/>
          </a:prstGeom>
          <a:ln w="0">
            <a:noFill/>
          </a:ln>
        </p:spPr>
      </p:pic>
      <p:pic>
        <p:nvPicPr>
          <p:cNvPr id="178" name="Google Shape;233;gdd7a0283e8_0_106"/>
          <p:cNvPicPr/>
          <p:nvPr/>
        </p:nvPicPr>
        <p:blipFill>
          <a:blip r:embed="rId4"/>
          <a:stretch/>
        </p:blipFill>
        <p:spPr>
          <a:xfrm>
            <a:off x="362880" y="234360"/>
            <a:ext cx="1319760" cy="657720"/>
          </a:xfrm>
          <a:prstGeom prst="rect">
            <a:avLst/>
          </a:prstGeom>
          <a:ln w="0">
            <a:noFill/>
          </a:ln>
        </p:spPr>
      </p:pic>
      <p:sp>
        <p:nvSpPr>
          <p:cNvPr id="179" name="Google Shape;234;gdd7a0283e8_0_106"/>
          <p:cNvSpPr/>
          <p:nvPr/>
        </p:nvSpPr>
        <p:spPr>
          <a:xfrm>
            <a:off x="208800" y="1500840"/>
            <a:ext cx="11088000" cy="861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0" name="Google Shape;235;gdd7a0283e8_0_106"/>
          <p:cNvSpPr/>
          <p:nvPr/>
        </p:nvSpPr>
        <p:spPr>
          <a:xfrm>
            <a:off x="510840" y="1229760"/>
            <a:ext cx="11170080" cy="412548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>
            <a:spAutoFit/>
          </a:bodyPr>
          <a:lstStyle/>
          <a:p>
            <a:pPr algn="ctr">
              <a:lnSpc>
                <a:spcPct val="80000"/>
              </a:lnSpc>
              <a:tabLst>
                <a:tab pos="0" algn="l"/>
              </a:tabLst>
            </a:pPr>
            <a:r>
              <a:rPr lang="ru-RU" sz="3500" b="1" strike="noStrike" spc="-1" dirty="0">
                <a:solidFill>
                  <a:srgbClr val="552111"/>
                </a:solidFill>
                <a:latin typeface="Tahoma"/>
                <a:ea typeface="Tahoma"/>
              </a:rPr>
              <a:t>Поддержка «Мой Бизнес» Тольятти</a:t>
            </a:r>
            <a:endParaRPr lang="ru-RU" sz="3500" b="0" strike="noStrike" spc="-1" dirty="0">
              <a:latin typeface="Arial"/>
            </a:endParaRPr>
          </a:p>
          <a:p>
            <a:pPr algn="ctr">
              <a:lnSpc>
                <a:spcPct val="80000"/>
              </a:lnSpc>
              <a:tabLst>
                <a:tab pos="0" algn="l"/>
              </a:tabLst>
            </a:pPr>
            <a:endParaRPr lang="ru-RU" sz="3500" b="0" strike="noStrike" spc="-1" dirty="0">
              <a:latin typeface="Arial"/>
            </a:endParaRPr>
          </a:p>
          <a:p>
            <a:pPr algn="ctr">
              <a:lnSpc>
                <a:spcPct val="115000"/>
              </a:lnSpc>
              <a:tabLst>
                <a:tab pos="0" algn="l"/>
              </a:tabLst>
            </a:pPr>
            <a:r>
              <a:rPr lang="ru-RU" sz="2500" b="0" u="sng" strike="noStrike" spc="-1" dirty="0">
                <a:solidFill>
                  <a:srgbClr val="000000"/>
                </a:solidFill>
                <a:uFillTx/>
                <a:latin typeface="Times New Roman"/>
                <a:ea typeface="Times New Roman"/>
              </a:rPr>
              <a:t>Адресные услуги для действующих и начинающих предпринимателей</a:t>
            </a:r>
            <a:endParaRPr lang="ru-RU" sz="2500" b="0" strike="noStrike" spc="-1" dirty="0">
              <a:latin typeface="Arial"/>
            </a:endParaRPr>
          </a:p>
          <a:p>
            <a:pPr marL="457200" indent="-355320">
              <a:lnSpc>
                <a:spcPct val="115000"/>
              </a:lnSpc>
              <a:spcBef>
                <a:spcPts val="1001"/>
              </a:spcBef>
              <a:buClr>
                <a:srgbClr val="000000"/>
              </a:buClr>
              <a:buFont typeface="Times New Roman"/>
              <a:buChar char="●"/>
              <a:tabLst>
                <a:tab pos="0" algn="l"/>
              </a:tabLst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поддержка </a:t>
            </a:r>
            <a:r>
              <a:rPr lang="ru-RU" sz="2000" b="1" strike="noStrike" spc="-1" dirty="0">
                <a:solidFill>
                  <a:srgbClr val="FF6600"/>
                </a:solidFill>
                <a:latin typeface="Times New Roman"/>
                <a:ea typeface="Times New Roman"/>
              </a:rPr>
              <a:t>социального</a:t>
            </a:r>
            <a:r>
              <a:rPr lang="ru-RU" sz="2000" b="0" strike="noStrike" spc="-1" dirty="0">
                <a:solidFill>
                  <a:srgbClr val="FF6600"/>
                </a:solidFill>
                <a:latin typeface="Times New Roman"/>
                <a:ea typeface="Times New Roman"/>
              </a:rPr>
              <a:t> </a:t>
            </a: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предпринимательства:</a:t>
            </a:r>
            <a:endParaRPr lang="ru-RU" sz="2000" b="0" strike="noStrike" spc="-1" dirty="0">
              <a:latin typeface="Arial"/>
            </a:endParaRPr>
          </a:p>
          <a:p>
            <a:pPr marL="1371600">
              <a:lnSpc>
                <a:spcPct val="115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- Консультация по подготовке документации для оформления в качестве социального предприятия,</a:t>
            </a:r>
            <a:endParaRPr lang="ru-RU" sz="2000" b="0" strike="noStrike" spc="-1" dirty="0">
              <a:latin typeface="Arial"/>
            </a:endParaRPr>
          </a:p>
          <a:p>
            <a:pPr marL="1371600">
              <a:lnSpc>
                <a:spcPct val="115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- Консультации по оформлению заявки на получение гранта для социальных   предпринимателей,</a:t>
            </a:r>
            <a:endParaRPr lang="ru-RU" sz="2000" b="0" strike="noStrike" spc="-1" dirty="0">
              <a:latin typeface="Arial"/>
            </a:endParaRPr>
          </a:p>
          <a:p>
            <a:pPr marL="1371600">
              <a:lnSpc>
                <a:spcPct val="115000"/>
              </a:lnSpc>
              <a:spcBef>
                <a:spcPts val="1001"/>
              </a:spcBef>
              <a:spcAft>
                <a:spcPts val="1001"/>
              </a:spcAft>
              <a:tabLst>
                <a:tab pos="0" algn="l"/>
              </a:tabLst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- Консультации по разработке бизнес-планов.</a:t>
            </a:r>
            <a:endParaRPr lang="ru-RU" sz="20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230;gdd7a0283e8_0_106"/>
          <p:cNvSpPr/>
          <p:nvPr/>
        </p:nvSpPr>
        <p:spPr>
          <a:xfrm>
            <a:off x="0" y="1093320"/>
            <a:ext cx="12191760" cy="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525">
            <a:solidFill>
              <a:srgbClr val="ECD7C2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76" name="Google Shape;231;gdd7a0283e8_0_106"/>
          <p:cNvPicPr/>
          <p:nvPr/>
        </p:nvPicPr>
        <p:blipFill>
          <a:blip r:embed="rId2"/>
          <a:srcRect l="381" r="52116"/>
          <a:stretch/>
        </p:blipFill>
        <p:spPr>
          <a:xfrm>
            <a:off x="5152320" y="133920"/>
            <a:ext cx="1887120" cy="814320"/>
          </a:xfrm>
          <a:prstGeom prst="rect">
            <a:avLst/>
          </a:prstGeom>
          <a:ln w="0">
            <a:noFill/>
          </a:ln>
        </p:spPr>
      </p:pic>
      <p:pic>
        <p:nvPicPr>
          <p:cNvPr id="177" name="Google Shape;232;gdd7a0283e8_0_106"/>
          <p:cNvPicPr/>
          <p:nvPr/>
        </p:nvPicPr>
        <p:blipFill>
          <a:blip r:embed="rId3"/>
          <a:srcRect l="51580" t="-229"/>
          <a:stretch/>
        </p:blipFill>
        <p:spPr>
          <a:xfrm>
            <a:off x="10765080" y="169560"/>
            <a:ext cx="1063800" cy="787680"/>
          </a:xfrm>
          <a:prstGeom prst="rect">
            <a:avLst/>
          </a:prstGeom>
          <a:ln w="0">
            <a:noFill/>
          </a:ln>
        </p:spPr>
      </p:pic>
      <p:pic>
        <p:nvPicPr>
          <p:cNvPr id="178" name="Google Shape;233;gdd7a0283e8_0_106"/>
          <p:cNvPicPr/>
          <p:nvPr/>
        </p:nvPicPr>
        <p:blipFill>
          <a:blip r:embed="rId4"/>
          <a:stretch/>
        </p:blipFill>
        <p:spPr>
          <a:xfrm>
            <a:off x="362880" y="234360"/>
            <a:ext cx="1319760" cy="657720"/>
          </a:xfrm>
          <a:prstGeom prst="rect">
            <a:avLst/>
          </a:prstGeom>
          <a:ln w="0">
            <a:noFill/>
          </a:ln>
        </p:spPr>
      </p:pic>
      <p:sp>
        <p:nvSpPr>
          <p:cNvPr id="179" name="Google Shape;234;gdd7a0283e8_0_106"/>
          <p:cNvSpPr/>
          <p:nvPr/>
        </p:nvSpPr>
        <p:spPr>
          <a:xfrm>
            <a:off x="208800" y="1500840"/>
            <a:ext cx="11088000" cy="861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0" name="Google Shape;235;gdd7a0283e8_0_106"/>
          <p:cNvSpPr/>
          <p:nvPr/>
        </p:nvSpPr>
        <p:spPr>
          <a:xfrm>
            <a:off x="510840" y="1229760"/>
            <a:ext cx="11170080" cy="488595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>
            <a:spAutoFit/>
          </a:bodyPr>
          <a:lstStyle/>
          <a:p>
            <a:pPr algn="ctr">
              <a:lnSpc>
                <a:spcPct val="80000"/>
              </a:lnSpc>
              <a:tabLst>
                <a:tab pos="0" algn="l"/>
              </a:tabLst>
            </a:pPr>
            <a:r>
              <a:rPr lang="ru-RU" sz="3500" b="1" strike="noStrike" spc="-1" dirty="0">
                <a:solidFill>
                  <a:srgbClr val="552111"/>
                </a:solidFill>
                <a:latin typeface="Tahoma"/>
                <a:ea typeface="Tahoma"/>
              </a:rPr>
              <a:t>Поддержка «Мой Бизнес» Тольятти</a:t>
            </a:r>
            <a:endParaRPr lang="ru-RU" sz="3500" spc="-1" dirty="0">
              <a:solidFill>
                <a:srgbClr val="552111"/>
              </a:solidFill>
              <a:latin typeface="Arial"/>
              <a:ea typeface="Tahoma"/>
            </a:endParaRPr>
          </a:p>
          <a:p>
            <a:pPr algn="ctr">
              <a:lnSpc>
                <a:spcPct val="80000"/>
              </a:lnSpc>
              <a:tabLst>
                <a:tab pos="0" algn="l"/>
              </a:tabLst>
            </a:pPr>
            <a:endParaRPr lang="ru-RU" sz="3500" b="0" strike="noStrike" spc="-1" dirty="0">
              <a:latin typeface="Arial"/>
            </a:endParaRPr>
          </a:p>
          <a:p>
            <a:pPr algn="ctr">
              <a:lnSpc>
                <a:spcPct val="115000"/>
              </a:lnSpc>
              <a:tabLst>
                <a:tab pos="0" algn="l"/>
              </a:tabLst>
            </a:pPr>
            <a:r>
              <a:rPr lang="ru-RU" sz="2500" u="sng" spc="-1" dirty="0">
                <a:solidFill>
                  <a:srgbClr val="000000"/>
                </a:solidFill>
                <a:latin typeface="Times New Roman"/>
              </a:rPr>
              <a:t>Субсидии и гранты</a:t>
            </a:r>
          </a:p>
          <a:p>
            <a:pPr algn="ctr">
              <a:lnSpc>
                <a:spcPct val="115000"/>
              </a:lnSpc>
              <a:tabLst>
                <a:tab pos="0" algn="l"/>
              </a:tabLst>
            </a:pPr>
            <a:endParaRPr lang="ru-RU" sz="2500" b="0" strike="noStrike" spc="-1" dirty="0">
              <a:latin typeface="Arial"/>
            </a:endParaRPr>
          </a:p>
          <a:p>
            <a:pPr marL="457200" indent="-457200">
              <a:buAutoNum type="arabicPeriod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Предоставление финансовой поддержки в виде грантов субъектам малого и среднего предпринимательства, включенным в реестр социальных предпринимателей.</a:t>
            </a:r>
          </a:p>
          <a:p>
            <a:pPr marL="457200" indent="-457200">
              <a:buAutoNum type="arabicPeriod"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Предоставление грантов субъектам малого и среднего предпринимательства, созданным физическими лицами в возрасте до 25 лет включительно.</a:t>
            </a: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Размер гранта: </a:t>
            </a:r>
            <a:r>
              <a:rPr lang="ru-RU" sz="24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100 000 - 500 000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</p:spTree>
    <p:extLst>
      <p:ext uri="{BB962C8B-B14F-4D97-AF65-F5344CB8AC3E}">
        <p14:creationId xmlns:p14="http://schemas.microsoft.com/office/powerpoint/2010/main" val="33861214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230;gdd7a0283e8_0_106"/>
          <p:cNvSpPr/>
          <p:nvPr/>
        </p:nvSpPr>
        <p:spPr>
          <a:xfrm>
            <a:off x="0" y="1093320"/>
            <a:ext cx="12191760" cy="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525">
            <a:solidFill>
              <a:srgbClr val="ECD7C2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76" name="Google Shape;231;gdd7a0283e8_0_106"/>
          <p:cNvPicPr/>
          <p:nvPr/>
        </p:nvPicPr>
        <p:blipFill>
          <a:blip r:embed="rId2"/>
          <a:srcRect l="381" r="52116"/>
          <a:stretch/>
        </p:blipFill>
        <p:spPr>
          <a:xfrm>
            <a:off x="5152320" y="133920"/>
            <a:ext cx="1887120" cy="814320"/>
          </a:xfrm>
          <a:prstGeom prst="rect">
            <a:avLst/>
          </a:prstGeom>
          <a:ln w="0">
            <a:noFill/>
          </a:ln>
        </p:spPr>
      </p:pic>
      <p:pic>
        <p:nvPicPr>
          <p:cNvPr id="177" name="Google Shape;232;gdd7a0283e8_0_106"/>
          <p:cNvPicPr/>
          <p:nvPr/>
        </p:nvPicPr>
        <p:blipFill>
          <a:blip r:embed="rId3"/>
          <a:srcRect l="51580" t="-229"/>
          <a:stretch/>
        </p:blipFill>
        <p:spPr>
          <a:xfrm>
            <a:off x="10765080" y="169560"/>
            <a:ext cx="1063800" cy="787680"/>
          </a:xfrm>
          <a:prstGeom prst="rect">
            <a:avLst/>
          </a:prstGeom>
          <a:ln w="0">
            <a:noFill/>
          </a:ln>
        </p:spPr>
      </p:pic>
      <p:pic>
        <p:nvPicPr>
          <p:cNvPr id="178" name="Google Shape;233;gdd7a0283e8_0_106"/>
          <p:cNvPicPr/>
          <p:nvPr/>
        </p:nvPicPr>
        <p:blipFill>
          <a:blip r:embed="rId4"/>
          <a:stretch/>
        </p:blipFill>
        <p:spPr>
          <a:xfrm>
            <a:off x="362880" y="234360"/>
            <a:ext cx="1319760" cy="657720"/>
          </a:xfrm>
          <a:prstGeom prst="rect">
            <a:avLst/>
          </a:prstGeom>
          <a:ln w="0">
            <a:noFill/>
          </a:ln>
        </p:spPr>
      </p:pic>
      <p:sp>
        <p:nvSpPr>
          <p:cNvPr id="179" name="Google Shape;234;gdd7a0283e8_0_106"/>
          <p:cNvSpPr/>
          <p:nvPr/>
        </p:nvSpPr>
        <p:spPr>
          <a:xfrm>
            <a:off x="208800" y="1500840"/>
            <a:ext cx="11088000" cy="861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0" name="Google Shape;235;gdd7a0283e8_0_106"/>
          <p:cNvSpPr/>
          <p:nvPr/>
        </p:nvSpPr>
        <p:spPr>
          <a:xfrm>
            <a:off x="510840" y="1229760"/>
            <a:ext cx="11170080" cy="496674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>
            <a:spAutoFit/>
          </a:bodyPr>
          <a:lstStyle/>
          <a:p>
            <a:pPr algn="ctr">
              <a:lnSpc>
                <a:spcPct val="80000"/>
              </a:lnSpc>
              <a:tabLst>
                <a:tab pos="0" algn="l"/>
              </a:tabLst>
            </a:pPr>
            <a:r>
              <a:rPr lang="ru-RU" sz="3500" b="1" strike="noStrike" spc="-1" dirty="0">
                <a:solidFill>
                  <a:srgbClr val="552111"/>
                </a:solidFill>
                <a:latin typeface="Tahoma"/>
                <a:ea typeface="Tahoma"/>
              </a:rPr>
              <a:t>Поддержка «Мой Бизнес» Тольятти</a:t>
            </a:r>
            <a:endParaRPr lang="ru-RU" sz="3500" b="0" strike="noStrike" spc="-1" dirty="0">
              <a:latin typeface="Arial"/>
            </a:endParaRPr>
          </a:p>
          <a:p>
            <a:endParaRPr lang="ru-RU" sz="1400" dirty="0"/>
          </a:p>
          <a:p>
            <a:pPr lvl="0" algn="ctr">
              <a:lnSpc>
                <a:spcPct val="115000"/>
              </a:lnSpc>
              <a:tabLst>
                <a:tab pos="0" algn="l"/>
              </a:tabLst>
            </a:pPr>
            <a:r>
              <a:rPr lang="ru-RU" sz="2500" u="sng" spc="-1" dirty="0">
                <a:solidFill>
                  <a:srgbClr val="000000"/>
                </a:solidFill>
                <a:latin typeface="Times New Roman"/>
              </a:rPr>
              <a:t>Субсидии и гранты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социальных предприятий: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внесены в единый реестр субъектов малого и среднего предпринимательства в период с 10 июля по 10 декабря текущего календарного года;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прошел обучение в рамках обучающей программы или акселерационной программы в течение года до момента получения гранта или реализует ранее созданный проект в сфере социального предпринимательства;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отсутствует просроченная задолженность по налогам, сборам и иным обязательным платежам в бюджеты бюджетной системы Российской Федерации, превышающая 1 тыс. рублей.</a:t>
            </a:r>
            <a:endParaRPr lang="ru-RU" sz="32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04538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230;gdd7a0283e8_0_106"/>
          <p:cNvSpPr/>
          <p:nvPr/>
        </p:nvSpPr>
        <p:spPr>
          <a:xfrm>
            <a:off x="0" y="1093320"/>
            <a:ext cx="12191760" cy="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525">
            <a:solidFill>
              <a:srgbClr val="ECD7C2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76" name="Google Shape;231;gdd7a0283e8_0_106"/>
          <p:cNvPicPr/>
          <p:nvPr/>
        </p:nvPicPr>
        <p:blipFill>
          <a:blip r:embed="rId2"/>
          <a:srcRect l="381" r="52116"/>
          <a:stretch/>
        </p:blipFill>
        <p:spPr>
          <a:xfrm>
            <a:off x="5152320" y="133920"/>
            <a:ext cx="1887120" cy="814320"/>
          </a:xfrm>
          <a:prstGeom prst="rect">
            <a:avLst/>
          </a:prstGeom>
          <a:ln w="0">
            <a:noFill/>
          </a:ln>
        </p:spPr>
      </p:pic>
      <p:pic>
        <p:nvPicPr>
          <p:cNvPr id="177" name="Google Shape;232;gdd7a0283e8_0_106"/>
          <p:cNvPicPr/>
          <p:nvPr/>
        </p:nvPicPr>
        <p:blipFill>
          <a:blip r:embed="rId3"/>
          <a:srcRect l="51580" t="-229"/>
          <a:stretch/>
        </p:blipFill>
        <p:spPr>
          <a:xfrm>
            <a:off x="10765080" y="169560"/>
            <a:ext cx="1063800" cy="787680"/>
          </a:xfrm>
          <a:prstGeom prst="rect">
            <a:avLst/>
          </a:prstGeom>
          <a:ln w="0">
            <a:noFill/>
          </a:ln>
        </p:spPr>
      </p:pic>
      <p:pic>
        <p:nvPicPr>
          <p:cNvPr id="178" name="Google Shape;233;gdd7a0283e8_0_106"/>
          <p:cNvPicPr/>
          <p:nvPr/>
        </p:nvPicPr>
        <p:blipFill>
          <a:blip r:embed="rId4"/>
          <a:stretch/>
        </p:blipFill>
        <p:spPr>
          <a:xfrm>
            <a:off x="362880" y="234360"/>
            <a:ext cx="1319760" cy="657720"/>
          </a:xfrm>
          <a:prstGeom prst="rect">
            <a:avLst/>
          </a:prstGeom>
          <a:ln w="0">
            <a:noFill/>
          </a:ln>
        </p:spPr>
      </p:pic>
      <p:sp>
        <p:nvSpPr>
          <p:cNvPr id="179" name="Google Shape;234;gdd7a0283e8_0_106"/>
          <p:cNvSpPr/>
          <p:nvPr/>
        </p:nvSpPr>
        <p:spPr>
          <a:xfrm>
            <a:off x="208800" y="1500840"/>
            <a:ext cx="11088000" cy="861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0" name="Google Shape;235;gdd7a0283e8_0_106"/>
          <p:cNvSpPr/>
          <p:nvPr/>
        </p:nvSpPr>
        <p:spPr>
          <a:xfrm>
            <a:off x="510840" y="1229760"/>
            <a:ext cx="11170080" cy="538839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>
            <a:spAutoFit/>
          </a:bodyPr>
          <a:lstStyle/>
          <a:p>
            <a:pPr algn="ctr">
              <a:lnSpc>
                <a:spcPct val="80000"/>
              </a:lnSpc>
              <a:tabLst>
                <a:tab pos="0" algn="l"/>
              </a:tabLst>
            </a:pPr>
            <a:r>
              <a:rPr lang="ru-RU" sz="3500" b="1" strike="noStrike" spc="-1" dirty="0">
                <a:solidFill>
                  <a:srgbClr val="552111"/>
                </a:solidFill>
                <a:latin typeface="Tahoma"/>
                <a:ea typeface="Tahoma"/>
              </a:rPr>
              <a:t>Поддержка «Мой Бизнес» Тольятти</a:t>
            </a:r>
            <a:endParaRPr lang="ru-RU" sz="3500" b="0" strike="noStrike" spc="-1" dirty="0">
              <a:latin typeface="Arial"/>
            </a:endParaRPr>
          </a:p>
          <a:p>
            <a:pPr algn="ctr">
              <a:lnSpc>
                <a:spcPct val="115000"/>
              </a:lnSpc>
              <a:tabLst>
                <a:tab pos="0" algn="l"/>
              </a:tabLst>
            </a:pPr>
            <a:endParaRPr lang="ru-RU" sz="1200" u="sng" spc="-1" dirty="0">
              <a:solidFill>
                <a:srgbClr val="000000"/>
              </a:solidFill>
              <a:latin typeface="Times New Roman"/>
            </a:endParaRPr>
          </a:p>
          <a:p>
            <a:pPr algn="ctr">
              <a:lnSpc>
                <a:spcPct val="115000"/>
              </a:lnSpc>
              <a:tabLst>
                <a:tab pos="0" algn="l"/>
              </a:tabLst>
            </a:pPr>
            <a:r>
              <a:rPr lang="ru-RU" sz="2400" u="sng" spc="-1" dirty="0">
                <a:solidFill>
                  <a:srgbClr val="000000"/>
                </a:solidFill>
                <a:latin typeface="Times New Roman"/>
              </a:rPr>
              <a:t>Субсидии и гранты</a:t>
            </a:r>
          </a:p>
          <a:p>
            <a:pPr algn="ctr"/>
            <a:endParaRPr lang="ru-RU" sz="1200" b="1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молодых предпринимателей</a:t>
            </a:r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субъект малого и среднего предпринимательства создан физическим лицом до 25 лет включительно;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прошел обучение в рамках обучающей программы или акселерационной программы в течение года до момента получения гранта по направлению осуществления предпринимательской деятельности, проведение которой организовано ЦПП, ЦИСС или Корпорацией МСП;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отсутствует просроченная задолженность по налогам, сборам и иным обязательным платежам в бюджеты бюджетной системы Российской Федерации, превышающая 1 тыс. рублей.</a:t>
            </a:r>
            <a:endParaRPr lang="ru-RU" sz="2000" dirty="0"/>
          </a:p>
          <a:p>
            <a:pPr algn="ctr">
              <a:lnSpc>
                <a:spcPct val="115000"/>
              </a:lnSpc>
              <a:tabLst>
                <a:tab pos="0" algn="l"/>
              </a:tabLst>
            </a:pPr>
            <a:endParaRPr lang="ru-RU" sz="25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589589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230;gdd7a0283e8_0_106"/>
          <p:cNvSpPr/>
          <p:nvPr/>
        </p:nvSpPr>
        <p:spPr>
          <a:xfrm>
            <a:off x="0" y="1093320"/>
            <a:ext cx="12191760" cy="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525">
            <a:solidFill>
              <a:srgbClr val="ECD7C2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76" name="Google Shape;231;gdd7a0283e8_0_106"/>
          <p:cNvPicPr/>
          <p:nvPr/>
        </p:nvPicPr>
        <p:blipFill>
          <a:blip r:embed="rId2"/>
          <a:srcRect l="381" r="52116"/>
          <a:stretch/>
        </p:blipFill>
        <p:spPr>
          <a:xfrm>
            <a:off x="5152320" y="133920"/>
            <a:ext cx="1887120" cy="814320"/>
          </a:xfrm>
          <a:prstGeom prst="rect">
            <a:avLst/>
          </a:prstGeom>
          <a:ln w="0">
            <a:noFill/>
          </a:ln>
        </p:spPr>
      </p:pic>
      <p:pic>
        <p:nvPicPr>
          <p:cNvPr id="177" name="Google Shape;232;gdd7a0283e8_0_106"/>
          <p:cNvPicPr/>
          <p:nvPr/>
        </p:nvPicPr>
        <p:blipFill>
          <a:blip r:embed="rId3"/>
          <a:srcRect l="51580" t="-229"/>
          <a:stretch/>
        </p:blipFill>
        <p:spPr>
          <a:xfrm>
            <a:off x="10765080" y="169560"/>
            <a:ext cx="1063800" cy="787680"/>
          </a:xfrm>
          <a:prstGeom prst="rect">
            <a:avLst/>
          </a:prstGeom>
          <a:ln w="0">
            <a:noFill/>
          </a:ln>
        </p:spPr>
      </p:pic>
      <p:pic>
        <p:nvPicPr>
          <p:cNvPr id="178" name="Google Shape;233;gdd7a0283e8_0_106"/>
          <p:cNvPicPr/>
          <p:nvPr/>
        </p:nvPicPr>
        <p:blipFill>
          <a:blip r:embed="rId4"/>
          <a:stretch/>
        </p:blipFill>
        <p:spPr>
          <a:xfrm>
            <a:off x="362880" y="234360"/>
            <a:ext cx="1319760" cy="657720"/>
          </a:xfrm>
          <a:prstGeom prst="rect">
            <a:avLst/>
          </a:prstGeom>
          <a:ln w="0">
            <a:noFill/>
          </a:ln>
        </p:spPr>
      </p:pic>
      <p:sp>
        <p:nvSpPr>
          <p:cNvPr id="179" name="Google Shape;234;gdd7a0283e8_0_106"/>
          <p:cNvSpPr/>
          <p:nvPr/>
        </p:nvSpPr>
        <p:spPr>
          <a:xfrm>
            <a:off x="208800" y="1500840"/>
            <a:ext cx="11088000" cy="861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0" name="Google Shape;235;gdd7a0283e8_0_106"/>
          <p:cNvSpPr/>
          <p:nvPr/>
        </p:nvSpPr>
        <p:spPr>
          <a:xfrm>
            <a:off x="510840" y="1229760"/>
            <a:ext cx="11170080" cy="542956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>
            <a:spAutoFit/>
          </a:bodyPr>
          <a:lstStyle/>
          <a:p>
            <a:pPr algn="ctr">
              <a:lnSpc>
                <a:spcPct val="80000"/>
              </a:lnSpc>
              <a:tabLst>
                <a:tab pos="0" algn="l"/>
              </a:tabLst>
            </a:pPr>
            <a:r>
              <a:rPr lang="ru-RU" sz="3500" b="1" strike="noStrike" spc="-1" dirty="0">
                <a:solidFill>
                  <a:srgbClr val="552111"/>
                </a:solidFill>
                <a:latin typeface="Tahoma"/>
                <a:ea typeface="Tahoma"/>
              </a:rPr>
              <a:t>Поддержка «Мой Бизнес» Тольятти</a:t>
            </a:r>
            <a:endParaRPr lang="ru-RU" sz="3500" b="0" strike="noStrike" spc="-1" dirty="0">
              <a:latin typeface="Arial"/>
            </a:endParaRPr>
          </a:p>
          <a:p>
            <a:pPr algn="ctr">
              <a:lnSpc>
                <a:spcPct val="115000"/>
              </a:lnSpc>
              <a:tabLst>
                <a:tab pos="0" algn="l"/>
              </a:tabLst>
            </a:pPr>
            <a:endParaRPr lang="ru-RU" sz="1050" u="sng" spc="-1" dirty="0">
              <a:solidFill>
                <a:srgbClr val="000000"/>
              </a:solidFill>
              <a:latin typeface="Times New Roman"/>
            </a:endParaRPr>
          </a:p>
          <a:p>
            <a:pPr algn="ctr">
              <a:lnSpc>
                <a:spcPct val="115000"/>
              </a:lnSpc>
              <a:tabLst>
                <a:tab pos="0" algn="l"/>
              </a:tabLst>
            </a:pPr>
            <a:r>
              <a:rPr lang="ru-RU" sz="2500" u="sng" spc="-1" dirty="0">
                <a:solidFill>
                  <a:srgbClr val="000000"/>
                </a:solidFill>
                <a:latin typeface="Times New Roman"/>
              </a:rPr>
              <a:t>Субсидии и гранты</a:t>
            </a:r>
          </a:p>
          <a:p>
            <a:endParaRPr lang="ru-RU" sz="1400" dirty="0"/>
          </a:p>
          <a:p>
            <a:r>
              <a:rPr lang="ru-RU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Размер гранта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определяется конкурсной комиссией пропорционально размеру: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расходов субъекта малого и среднего предпринимательства, впервые признанного социальным предприятием, предусмотренных на реализацию нового проекта в сфере социального предпринимательства;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расходов субъекта малого и среднего предпринимательства, подтвердившего статус социального предприятия, на расширение своей деятельности при реализации ранее созданного проекта в сфере социального предпринимательства;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расходов молодого предпринимателя, предусмотренных на реализацию проекта в сфере предпринимательской деятельности.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Грант предоставляется при условии </a:t>
            </a:r>
            <a:r>
              <a:rPr lang="ru-RU" b="1" dirty="0" err="1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софинансирования</a:t>
            </a:r>
            <a:r>
              <a:rPr lang="ru-RU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расходов, в размере не менее 25 % от размера расходов, предусмотренных на реализацию проектов</a:t>
            </a:r>
            <a:endParaRPr lang="ru-RU" sz="28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596816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230;gdd7a0283e8_0_106"/>
          <p:cNvSpPr/>
          <p:nvPr/>
        </p:nvSpPr>
        <p:spPr>
          <a:xfrm>
            <a:off x="0" y="1093320"/>
            <a:ext cx="12191760" cy="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525">
            <a:solidFill>
              <a:srgbClr val="ECD7C2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76" name="Google Shape;231;gdd7a0283e8_0_106"/>
          <p:cNvPicPr/>
          <p:nvPr/>
        </p:nvPicPr>
        <p:blipFill>
          <a:blip r:embed="rId2"/>
          <a:srcRect l="381" r="52116"/>
          <a:stretch/>
        </p:blipFill>
        <p:spPr>
          <a:xfrm>
            <a:off x="5152320" y="133920"/>
            <a:ext cx="1887120" cy="814320"/>
          </a:xfrm>
          <a:prstGeom prst="rect">
            <a:avLst/>
          </a:prstGeom>
          <a:ln w="0">
            <a:noFill/>
          </a:ln>
        </p:spPr>
      </p:pic>
      <p:pic>
        <p:nvPicPr>
          <p:cNvPr id="177" name="Google Shape;232;gdd7a0283e8_0_106"/>
          <p:cNvPicPr/>
          <p:nvPr/>
        </p:nvPicPr>
        <p:blipFill>
          <a:blip r:embed="rId3"/>
          <a:srcRect l="51580" t="-229"/>
          <a:stretch/>
        </p:blipFill>
        <p:spPr>
          <a:xfrm>
            <a:off x="10765080" y="169560"/>
            <a:ext cx="1063800" cy="787680"/>
          </a:xfrm>
          <a:prstGeom prst="rect">
            <a:avLst/>
          </a:prstGeom>
          <a:ln w="0">
            <a:noFill/>
          </a:ln>
        </p:spPr>
      </p:pic>
      <p:pic>
        <p:nvPicPr>
          <p:cNvPr id="178" name="Google Shape;233;gdd7a0283e8_0_106"/>
          <p:cNvPicPr/>
          <p:nvPr/>
        </p:nvPicPr>
        <p:blipFill>
          <a:blip r:embed="rId4"/>
          <a:stretch/>
        </p:blipFill>
        <p:spPr>
          <a:xfrm>
            <a:off x="362880" y="234360"/>
            <a:ext cx="1319760" cy="657720"/>
          </a:xfrm>
          <a:prstGeom prst="rect">
            <a:avLst/>
          </a:prstGeom>
          <a:ln w="0">
            <a:noFill/>
          </a:ln>
        </p:spPr>
      </p:pic>
      <p:sp>
        <p:nvSpPr>
          <p:cNvPr id="179" name="Google Shape;234;gdd7a0283e8_0_106"/>
          <p:cNvSpPr/>
          <p:nvPr/>
        </p:nvSpPr>
        <p:spPr>
          <a:xfrm>
            <a:off x="208800" y="1500840"/>
            <a:ext cx="11088000" cy="861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0" name="Google Shape;235;gdd7a0283e8_0_106"/>
          <p:cNvSpPr/>
          <p:nvPr/>
        </p:nvSpPr>
        <p:spPr>
          <a:xfrm>
            <a:off x="510840" y="1229760"/>
            <a:ext cx="11417808" cy="3858749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tIns="91440" bIns="91440">
            <a:spAutoFit/>
          </a:bodyPr>
          <a:lstStyle/>
          <a:p>
            <a:pPr algn="ctr">
              <a:lnSpc>
                <a:spcPct val="80000"/>
              </a:lnSpc>
              <a:tabLst>
                <a:tab pos="0" algn="l"/>
              </a:tabLst>
            </a:pPr>
            <a:r>
              <a:rPr lang="ru-RU" sz="3500" b="1" strike="noStrike" spc="-1" dirty="0">
                <a:solidFill>
                  <a:srgbClr val="552111"/>
                </a:solidFill>
                <a:latin typeface="Tahoma"/>
                <a:ea typeface="Tahoma"/>
              </a:rPr>
              <a:t>Поддержка «Мой Бизнес» Тольятти</a:t>
            </a:r>
            <a:endParaRPr lang="ru-RU" sz="3500" b="0" strike="noStrike" spc="-1" dirty="0">
              <a:latin typeface="Arial"/>
            </a:endParaRPr>
          </a:p>
          <a:p>
            <a:pPr algn="ctr">
              <a:lnSpc>
                <a:spcPct val="80000"/>
              </a:lnSpc>
              <a:tabLst>
                <a:tab pos="0" algn="l"/>
              </a:tabLst>
            </a:pPr>
            <a:endParaRPr lang="ru-RU" sz="3500" b="0" strike="noStrike" spc="-1" dirty="0">
              <a:latin typeface="Arial"/>
            </a:endParaRPr>
          </a:p>
          <a:p>
            <a:pPr algn="ctr">
              <a:lnSpc>
                <a:spcPct val="115000"/>
              </a:lnSpc>
              <a:tabLst>
                <a:tab pos="0" algn="l"/>
              </a:tabLst>
            </a:pPr>
            <a:r>
              <a:rPr lang="ru-RU" sz="2500" u="sng" spc="-1" dirty="0">
                <a:solidFill>
                  <a:srgbClr val="000000"/>
                </a:solidFill>
                <a:latin typeface="Times New Roman"/>
              </a:rPr>
              <a:t>Субсидии и гранты</a:t>
            </a:r>
          </a:p>
          <a:p>
            <a:endParaRPr lang="ru-RU" b="1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Максимальный размер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гранта не превышает </a:t>
            </a:r>
            <a:r>
              <a:rPr lang="ru-RU" sz="20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500 тысяч рублей</a:t>
            </a:r>
            <a:r>
              <a:rPr lang="ru-RU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одного получателя поддержки. </a:t>
            </a:r>
          </a:p>
          <a:p>
            <a:endParaRPr lang="ru-RU" sz="2000" b="1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Минимальный размер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гранта не может составлять менее </a:t>
            </a:r>
            <a:r>
              <a:rPr lang="ru-RU" sz="20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 тысяч рублей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Грант предоставляется </a:t>
            </a:r>
            <a:r>
              <a:rPr lang="ru-RU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однократно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полном объеме на конкурсной основе в соответствии с решением конкурсной комиссии, по результатам оценки проектов в сфере социального предпринимательства или проектов в сфере предпринимательской деятельности.</a:t>
            </a:r>
            <a:endParaRPr lang="ru-RU" sz="32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33449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230;gdd7a0283e8_0_106"/>
          <p:cNvSpPr/>
          <p:nvPr/>
        </p:nvSpPr>
        <p:spPr>
          <a:xfrm>
            <a:off x="0" y="1093320"/>
            <a:ext cx="12191760" cy="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525">
            <a:solidFill>
              <a:srgbClr val="ECD7C2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76" name="Google Shape;231;gdd7a0283e8_0_106"/>
          <p:cNvPicPr/>
          <p:nvPr/>
        </p:nvPicPr>
        <p:blipFill>
          <a:blip r:embed="rId2"/>
          <a:srcRect l="381" r="52116"/>
          <a:stretch/>
        </p:blipFill>
        <p:spPr>
          <a:xfrm>
            <a:off x="5152320" y="133920"/>
            <a:ext cx="1887120" cy="814320"/>
          </a:xfrm>
          <a:prstGeom prst="rect">
            <a:avLst/>
          </a:prstGeom>
          <a:ln w="0">
            <a:noFill/>
          </a:ln>
        </p:spPr>
      </p:pic>
      <p:pic>
        <p:nvPicPr>
          <p:cNvPr id="177" name="Google Shape;232;gdd7a0283e8_0_106"/>
          <p:cNvPicPr/>
          <p:nvPr/>
        </p:nvPicPr>
        <p:blipFill>
          <a:blip r:embed="rId3"/>
          <a:srcRect l="51580" t="-229"/>
          <a:stretch/>
        </p:blipFill>
        <p:spPr>
          <a:xfrm>
            <a:off x="10765080" y="169560"/>
            <a:ext cx="1063800" cy="787680"/>
          </a:xfrm>
          <a:prstGeom prst="rect">
            <a:avLst/>
          </a:prstGeom>
          <a:ln w="0">
            <a:noFill/>
          </a:ln>
        </p:spPr>
      </p:pic>
      <p:pic>
        <p:nvPicPr>
          <p:cNvPr id="178" name="Google Shape;233;gdd7a0283e8_0_106"/>
          <p:cNvPicPr/>
          <p:nvPr/>
        </p:nvPicPr>
        <p:blipFill>
          <a:blip r:embed="rId4"/>
          <a:stretch/>
        </p:blipFill>
        <p:spPr>
          <a:xfrm>
            <a:off x="362880" y="234360"/>
            <a:ext cx="1319760" cy="657720"/>
          </a:xfrm>
          <a:prstGeom prst="rect">
            <a:avLst/>
          </a:prstGeom>
          <a:ln w="0">
            <a:noFill/>
          </a:ln>
        </p:spPr>
      </p:pic>
      <p:sp>
        <p:nvSpPr>
          <p:cNvPr id="179" name="Google Shape;234;gdd7a0283e8_0_106"/>
          <p:cNvSpPr/>
          <p:nvPr/>
        </p:nvSpPr>
        <p:spPr>
          <a:xfrm>
            <a:off x="208800" y="1500840"/>
            <a:ext cx="11088000" cy="861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0" name="Google Shape;235;gdd7a0283e8_0_106"/>
          <p:cNvSpPr/>
          <p:nvPr/>
        </p:nvSpPr>
        <p:spPr>
          <a:xfrm>
            <a:off x="362880" y="1129725"/>
            <a:ext cx="11828880" cy="554844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tIns="91440" bIns="91440">
            <a:spAutoFit/>
          </a:bodyPr>
          <a:lstStyle/>
          <a:p>
            <a:pPr algn="ctr">
              <a:lnSpc>
                <a:spcPct val="80000"/>
              </a:lnSpc>
              <a:tabLst>
                <a:tab pos="0" algn="l"/>
              </a:tabLst>
            </a:pPr>
            <a:r>
              <a:rPr lang="ru-RU" sz="3500" b="1" strike="noStrike" spc="-1" dirty="0">
                <a:solidFill>
                  <a:srgbClr val="552111"/>
                </a:solidFill>
                <a:latin typeface="Tahoma"/>
                <a:ea typeface="Tahoma"/>
              </a:rPr>
              <a:t>Поддержка «Мой Бизнес» Тольятти</a:t>
            </a:r>
            <a:endParaRPr lang="ru-RU" sz="3500" b="0" strike="noStrike" spc="-1" dirty="0">
              <a:latin typeface="Arial"/>
            </a:endParaRPr>
          </a:p>
          <a:p>
            <a:pPr algn="ctr">
              <a:lnSpc>
                <a:spcPct val="115000"/>
              </a:lnSpc>
              <a:tabLst>
                <a:tab pos="0" algn="l"/>
              </a:tabLst>
            </a:pPr>
            <a:endParaRPr lang="ru-RU" sz="1200" u="sng" spc="-1" dirty="0">
              <a:solidFill>
                <a:srgbClr val="000000"/>
              </a:solidFill>
              <a:latin typeface="Times New Roman"/>
            </a:endParaRPr>
          </a:p>
          <a:p>
            <a:pPr algn="ctr">
              <a:lnSpc>
                <a:spcPct val="115000"/>
              </a:lnSpc>
              <a:tabLst>
                <a:tab pos="0" algn="l"/>
              </a:tabLst>
            </a:pPr>
            <a:r>
              <a:rPr lang="ru-RU" sz="2500" u="sng" spc="-1" dirty="0">
                <a:solidFill>
                  <a:srgbClr val="000000"/>
                </a:solidFill>
                <a:latin typeface="Times New Roman"/>
              </a:rPr>
              <a:t>Субсидии и гранты</a:t>
            </a:r>
          </a:p>
          <a:p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предварительной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 грант предоставляется в целях финансового обеспечения следующих </a:t>
            </a:r>
            <a:r>
              <a:rPr lang="ru-RU" sz="20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расходов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аренда нежилого помещения;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ремонт нежилого помещения, включая приобретение строительных материалов, оборудования, необходимого для ремонта помещения;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аренда и (или) приобретение оргтехники, оборудования (в том числе инвентаря, мебели);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выплата по передаче прав на франшизу (паушальный платеж);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 технологическое присоединение к объектам инженерной инфраструктуры (электрические сети, газоснабжение, водоснабжение, водоотведение, теплоснабжение);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оплата коммунальных услуг и услуг электроснабжения;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оформление результатов интеллектуальной деятельности;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приобретение основных средств (за исключением приобретения зданий, сооружений, земельных участков, автомобилей);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переоборудование транспортных средств для перевозки маломобильных групп населения, в том числе инвалидов;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оплата услуг связи, в том числе информационно-телекоммуникационной сети «Интернет»;</a:t>
            </a:r>
            <a:endParaRPr lang="ru-RU" sz="28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730807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230;gdd7a0283e8_0_106"/>
          <p:cNvSpPr/>
          <p:nvPr/>
        </p:nvSpPr>
        <p:spPr>
          <a:xfrm>
            <a:off x="0" y="1093320"/>
            <a:ext cx="12191760" cy="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525">
            <a:solidFill>
              <a:srgbClr val="ECD7C2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76" name="Google Shape;231;gdd7a0283e8_0_106"/>
          <p:cNvPicPr/>
          <p:nvPr/>
        </p:nvPicPr>
        <p:blipFill>
          <a:blip r:embed="rId2"/>
          <a:srcRect l="381" r="52116"/>
          <a:stretch/>
        </p:blipFill>
        <p:spPr>
          <a:xfrm>
            <a:off x="5152320" y="133920"/>
            <a:ext cx="1887120" cy="814320"/>
          </a:xfrm>
          <a:prstGeom prst="rect">
            <a:avLst/>
          </a:prstGeom>
          <a:ln w="0">
            <a:noFill/>
          </a:ln>
        </p:spPr>
      </p:pic>
      <p:pic>
        <p:nvPicPr>
          <p:cNvPr id="177" name="Google Shape;232;gdd7a0283e8_0_106"/>
          <p:cNvPicPr/>
          <p:nvPr/>
        </p:nvPicPr>
        <p:blipFill>
          <a:blip r:embed="rId3"/>
          <a:srcRect l="51580" t="-229"/>
          <a:stretch/>
        </p:blipFill>
        <p:spPr>
          <a:xfrm>
            <a:off x="10765080" y="169560"/>
            <a:ext cx="1063800" cy="787680"/>
          </a:xfrm>
          <a:prstGeom prst="rect">
            <a:avLst/>
          </a:prstGeom>
          <a:ln w="0">
            <a:noFill/>
          </a:ln>
        </p:spPr>
      </p:pic>
      <p:pic>
        <p:nvPicPr>
          <p:cNvPr id="178" name="Google Shape;233;gdd7a0283e8_0_106"/>
          <p:cNvPicPr/>
          <p:nvPr/>
        </p:nvPicPr>
        <p:blipFill>
          <a:blip r:embed="rId4"/>
          <a:stretch/>
        </p:blipFill>
        <p:spPr>
          <a:xfrm>
            <a:off x="362880" y="234360"/>
            <a:ext cx="1319760" cy="657720"/>
          </a:xfrm>
          <a:prstGeom prst="rect">
            <a:avLst/>
          </a:prstGeom>
          <a:ln w="0">
            <a:noFill/>
          </a:ln>
        </p:spPr>
      </p:pic>
      <p:sp>
        <p:nvSpPr>
          <p:cNvPr id="179" name="Google Shape;234;gdd7a0283e8_0_106"/>
          <p:cNvSpPr/>
          <p:nvPr/>
        </p:nvSpPr>
        <p:spPr>
          <a:xfrm>
            <a:off x="208800" y="1500840"/>
            <a:ext cx="11088000" cy="861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0" name="Google Shape;235;gdd7a0283e8_0_106"/>
          <p:cNvSpPr/>
          <p:nvPr/>
        </p:nvSpPr>
        <p:spPr>
          <a:xfrm>
            <a:off x="510840" y="1229760"/>
            <a:ext cx="11170080" cy="539763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>
            <a:spAutoFit/>
          </a:bodyPr>
          <a:lstStyle/>
          <a:p>
            <a:pPr algn="ctr">
              <a:lnSpc>
                <a:spcPct val="80000"/>
              </a:lnSpc>
              <a:tabLst>
                <a:tab pos="0" algn="l"/>
              </a:tabLst>
            </a:pPr>
            <a:r>
              <a:rPr lang="ru-RU" sz="3500" b="1" strike="noStrike" spc="-1" dirty="0">
                <a:solidFill>
                  <a:srgbClr val="552111"/>
                </a:solidFill>
                <a:latin typeface="Tahoma"/>
                <a:ea typeface="Tahoma"/>
              </a:rPr>
              <a:t>Поддержка «Мой Бизнес» Тольятти</a:t>
            </a:r>
            <a:endParaRPr lang="ru-RU" sz="3500" b="0" strike="noStrike" spc="-1" dirty="0">
              <a:latin typeface="Arial"/>
            </a:endParaRPr>
          </a:p>
          <a:p>
            <a:pPr algn="ctr">
              <a:lnSpc>
                <a:spcPct val="80000"/>
              </a:lnSpc>
              <a:tabLst>
                <a:tab pos="0" algn="l"/>
              </a:tabLst>
            </a:pPr>
            <a:endParaRPr lang="ru-RU" sz="3500" b="0" strike="noStrike" spc="-1" dirty="0">
              <a:latin typeface="Arial"/>
            </a:endParaRPr>
          </a:p>
          <a:p>
            <a:pPr algn="ctr">
              <a:lnSpc>
                <a:spcPct val="115000"/>
              </a:lnSpc>
              <a:tabLst>
                <a:tab pos="0" algn="l"/>
              </a:tabLst>
            </a:pPr>
            <a:r>
              <a:rPr lang="ru-RU" sz="2500" u="sng" spc="-1" dirty="0">
                <a:solidFill>
                  <a:srgbClr val="000000"/>
                </a:solidFill>
                <a:latin typeface="Times New Roman"/>
              </a:rPr>
              <a:t>Субсидии и гранты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оплата услуг по созданию, технической поддержке, наполнению, развитию и продвижению в средствах массовой информации 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информационно-телекоммуникационной сети «Интернет» (услуги хостинга, расходы на регистрацию доменных имен в информационно-телекоммуникационной сети «Интернет» и продление регистрации, расходы 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поисковую оптимизацию, услуги/работы по модернизации сайта и аккаунтов 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социальных сетях);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приобретение программного обеспечения и неисключительных прав 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программное обеспечение (расходы, связанные с получением прав 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лицензионному соглашению; расходы по адаптации, настройке, внедрению 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модификации программного обеспечения; расходы по сопровождению программного обеспечения);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приобретение сырья, расходных материалов, необходимых 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производства продукции и оказания услуг;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уплата первого взноса (аванса) при заключении договора лизинга и (или) лизинговых платежей;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реализация мероприятий по профилактике новой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коронавирусной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инфекции, включая мероприятия, связанные с обеспечением выполнения санитарно-эпидемиологических требований.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допускается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гранта на финансирование затрат, связанных с уплатой налогов, сборов и иных обязательных платежей в бюджеты бюджетной системы Российской Федерации и бюджеты государственных внебюджетных фондов, уплатой процентов по займам, предоставленным государственными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микрофинансовыми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организациями, а также по кредитам, привлеченным в кредитных организациях.</a:t>
            </a:r>
            <a:endParaRPr lang="ru-RU" sz="25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17382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230;gdd7a0283e8_0_106"/>
          <p:cNvSpPr/>
          <p:nvPr/>
        </p:nvSpPr>
        <p:spPr>
          <a:xfrm>
            <a:off x="0" y="1093320"/>
            <a:ext cx="12191760" cy="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525">
            <a:solidFill>
              <a:srgbClr val="ECD7C2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76" name="Google Shape;231;gdd7a0283e8_0_106"/>
          <p:cNvPicPr/>
          <p:nvPr/>
        </p:nvPicPr>
        <p:blipFill>
          <a:blip r:embed="rId2"/>
          <a:srcRect l="381" r="52116"/>
          <a:stretch/>
        </p:blipFill>
        <p:spPr>
          <a:xfrm>
            <a:off x="5152320" y="133920"/>
            <a:ext cx="1887120" cy="814320"/>
          </a:xfrm>
          <a:prstGeom prst="rect">
            <a:avLst/>
          </a:prstGeom>
          <a:ln w="0">
            <a:noFill/>
          </a:ln>
        </p:spPr>
      </p:pic>
      <p:pic>
        <p:nvPicPr>
          <p:cNvPr id="177" name="Google Shape;232;gdd7a0283e8_0_106"/>
          <p:cNvPicPr/>
          <p:nvPr/>
        </p:nvPicPr>
        <p:blipFill>
          <a:blip r:embed="rId3"/>
          <a:srcRect l="51580" t="-229"/>
          <a:stretch/>
        </p:blipFill>
        <p:spPr>
          <a:xfrm>
            <a:off x="10765080" y="169560"/>
            <a:ext cx="1063800" cy="787680"/>
          </a:xfrm>
          <a:prstGeom prst="rect">
            <a:avLst/>
          </a:prstGeom>
          <a:ln w="0">
            <a:noFill/>
          </a:ln>
        </p:spPr>
      </p:pic>
      <p:pic>
        <p:nvPicPr>
          <p:cNvPr id="178" name="Google Shape;233;gdd7a0283e8_0_106"/>
          <p:cNvPicPr/>
          <p:nvPr/>
        </p:nvPicPr>
        <p:blipFill>
          <a:blip r:embed="rId4"/>
          <a:stretch/>
        </p:blipFill>
        <p:spPr>
          <a:xfrm>
            <a:off x="362880" y="234360"/>
            <a:ext cx="1319760" cy="657720"/>
          </a:xfrm>
          <a:prstGeom prst="rect">
            <a:avLst/>
          </a:prstGeom>
          <a:ln w="0">
            <a:noFill/>
          </a:ln>
        </p:spPr>
      </p:pic>
      <p:sp>
        <p:nvSpPr>
          <p:cNvPr id="179" name="Google Shape;234;gdd7a0283e8_0_106"/>
          <p:cNvSpPr/>
          <p:nvPr/>
        </p:nvSpPr>
        <p:spPr>
          <a:xfrm>
            <a:off x="208800" y="1500840"/>
            <a:ext cx="11088000" cy="861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0" name="Google Shape;235;gdd7a0283e8_0_106"/>
          <p:cNvSpPr/>
          <p:nvPr/>
        </p:nvSpPr>
        <p:spPr>
          <a:xfrm>
            <a:off x="510840" y="1229760"/>
            <a:ext cx="11170080" cy="517449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>
            <a:spAutoFit/>
          </a:bodyPr>
          <a:lstStyle/>
          <a:p>
            <a:pPr algn="ctr">
              <a:lnSpc>
                <a:spcPct val="80000"/>
              </a:lnSpc>
              <a:tabLst>
                <a:tab pos="0" algn="l"/>
              </a:tabLst>
            </a:pPr>
            <a:r>
              <a:rPr lang="ru-RU" sz="3500" b="1" strike="noStrike" spc="-1" dirty="0">
                <a:solidFill>
                  <a:srgbClr val="552111"/>
                </a:solidFill>
                <a:latin typeface="Tahoma"/>
                <a:ea typeface="Tahoma"/>
              </a:rPr>
              <a:t>Поддержка «Мой Бизнес» Тольятти</a:t>
            </a:r>
            <a:endParaRPr lang="ru-RU" sz="3500" b="0" strike="noStrike" spc="-1" dirty="0">
              <a:latin typeface="Arial"/>
            </a:endParaRPr>
          </a:p>
          <a:p>
            <a:pPr algn="ctr">
              <a:lnSpc>
                <a:spcPct val="115000"/>
              </a:lnSpc>
              <a:tabLst>
                <a:tab pos="0" algn="l"/>
              </a:tabLst>
            </a:pPr>
            <a:endParaRPr lang="ru-RU" sz="1000" u="sng" spc="-1" dirty="0">
              <a:solidFill>
                <a:srgbClr val="000000"/>
              </a:solidFill>
              <a:latin typeface="Times New Roman"/>
            </a:endParaRPr>
          </a:p>
          <a:p>
            <a:pPr algn="ctr">
              <a:lnSpc>
                <a:spcPct val="115000"/>
              </a:lnSpc>
              <a:tabLst>
                <a:tab pos="0" algn="l"/>
              </a:tabLst>
            </a:pPr>
            <a:r>
              <a:rPr lang="ru-RU" sz="2500" u="sng" spc="-1" dirty="0">
                <a:solidFill>
                  <a:srgbClr val="000000"/>
                </a:solidFill>
                <a:latin typeface="Times New Roman"/>
              </a:rPr>
              <a:t>Субсидии и гранты</a:t>
            </a:r>
          </a:p>
          <a:p>
            <a:endParaRPr lang="ru-RU" sz="2000" b="1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грант социальным предприятиям предоставляется в целях финансового обеспечения следующих расходов,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«приобретение комплектующих изделий при производстве и (или) реализации медицинской техники, протезно-ортопедических изделий, программного обеспечения, а также технических средств, которые могут быть использованы исключительно для профилактики инвалидности или реабилитации 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абилитации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инвалидов».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Получатель гранта – </a:t>
            </a:r>
            <a:r>
              <a:rPr lang="ru-RU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социальное предприятие обязуется ежегодно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течение 3 (трех) лет, начиная с года, следующего за годом предоставления гранта, </a:t>
            </a:r>
            <a:r>
              <a:rPr lang="ru-RU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подтверждать статус социального предприятия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Получатель гранта – </a:t>
            </a:r>
            <a:r>
              <a:rPr lang="ru-RU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молодой предприниматель обязуется ежегодно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течение 3 (трех) лет, начиная с года, следующего за годом предоставления гранта, представлять в орган исполнительной власти субъекта Российской Федерации, ответственный за реализацию мероприятия, </a:t>
            </a:r>
            <a:r>
              <a:rPr lang="ru-RU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информацию о финансово-экономических показателях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своей деятельности.</a:t>
            </a:r>
            <a:endParaRPr lang="ru-RU" sz="25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49403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240;gdd7a0283e8_0_11"/>
          <p:cNvSpPr/>
          <p:nvPr/>
        </p:nvSpPr>
        <p:spPr>
          <a:xfrm>
            <a:off x="0" y="1093320"/>
            <a:ext cx="12191760" cy="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525">
            <a:solidFill>
              <a:srgbClr val="ECD7C2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82" name="Google Shape;241;gdd7a0283e8_0_11"/>
          <p:cNvPicPr/>
          <p:nvPr/>
        </p:nvPicPr>
        <p:blipFill>
          <a:blip r:embed="rId2"/>
          <a:srcRect l="381" r="52116"/>
          <a:stretch/>
        </p:blipFill>
        <p:spPr>
          <a:xfrm>
            <a:off x="5152320" y="133920"/>
            <a:ext cx="1887120" cy="814320"/>
          </a:xfrm>
          <a:prstGeom prst="rect">
            <a:avLst/>
          </a:prstGeom>
          <a:ln w="0">
            <a:noFill/>
          </a:ln>
        </p:spPr>
      </p:pic>
      <p:pic>
        <p:nvPicPr>
          <p:cNvPr id="183" name="Google Shape;242;gdd7a0283e8_0_11"/>
          <p:cNvPicPr/>
          <p:nvPr/>
        </p:nvPicPr>
        <p:blipFill>
          <a:blip r:embed="rId3"/>
          <a:srcRect l="51580" t="-229"/>
          <a:stretch/>
        </p:blipFill>
        <p:spPr>
          <a:xfrm>
            <a:off x="10765080" y="169560"/>
            <a:ext cx="1063800" cy="787680"/>
          </a:xfrm>
          <a:prstGeom prst="rect">
            <a:avLst/>
          </a:prstGeom>
          <a:ln w="0">
            <a:noFill/>
          </a:ln>
        </p:spPr>
      </p:pic>
      <p:pic>
        <p:nvPicPr>
          <p:cNvPr id="184" name="Google Shape;243;gdd7a0283e8_0_11"/>
          <p:cNvPicPr/>
          <p:nvPr/>
        </p:nvPicPr>
        <p:blipFill>
          <a:blip r:embed="rId4"/>
          <a:stretch/>
        </p:blipFill>
        <p:spPr>
          <a:xfrm>
            <a:off x="362880" y="234360"/>
            <a:ext cx="1319760" cy="657720"/>
          </a:xfrm>
          <a:prstGeom prst="rect">
            <a:avLst/>
          </a:prstGeom>
          <a:ln w="0">
            <a:noFill/>
          </a:ln>
        </p:spPr>
      </p:pic>
      <p:sp>
        <p:nvSpPr>
          <p:cNvPr id="185" name="Google Shape;244;gdd7a0283e8_0_11"/>
          <p:cNvSpPr/>
          <p:nvPr/>
        </p:nvSpPr>
        <p:spPr>
          <a:xfrm>
            <a:off x="208800" y="1500840"/>
            <a:ext cx="11088000" cy="861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6" name="Google Shape;245;gdd7a0283e8_0_11"/>
          <p:cNvSpPr/>
          <p:nvPr/>
        </p:nvSpPr>
        <p:spPr>
          <a:xfrm>
            <a:off x="700560" y="1500840"/>
            <a:ext cx="10638360" cy="283821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tIns="91440" bIns="91440">
            <a:spAutoFit/>
          </a:bodyPr>
          <a:lstStyle/>
          <a:p>
            <a:pPr algn="ctr">
              <a:lnSpc>
                <a:spcPct val="80000"/>
              </a:lnSpc>
              <a:tabLst>
                <a:tab pos="0" algn="l"/>
              </a:tabLst>
            </a:pPr>
            <a:r>
              <a:rPr lang="ru-RU" sz="3500" b="1" strike="noStrike" spc="-1" dirty="0">
                <a:solidFill>
                  <a:srgbClr val="552111"/>
                </a:solidFill>
                <a:latin typeface="Tahoma"/>
                <a:ea typeface="Tahoma"/>
              </a:rPr>
              <a:t>Оставьте заявку на получение услуги</a:t>
            </a:r>
            <a:endParaRPr lang="ru-RU" sz="3500" b="0" strike="noStrike" spc="-1" dirty="0">
              <a:latin typeface="Arial"/>
            </a:endParaRPr>
          </a:p>
          <a:p>
            <a:pPr algn="ctr">
              <a:lnSpc>
                <a:spcPct val="80000"/>
              </a:lnSpc>
              <a:tabLst>
                <a:tab pos="0" algn="l"/>
              </a:tabLst>
            </a:pPr>
            <a:r>
              <a:rPr lang="ru-RU" sz="3500" b="1" strike="noStrike" spc="-1" dirty="0">
                <a:solidFill>
                  <a:srgbClr val="552111"/>
                </a:solidFill>
                <a:latin typeface="Tahoma"/>
                <a:ea typeface="Tahoma"/>
              </a:rPr>
              <a:t>в Центре </a:t>
            </a:r>
            <a:r>
              <a:rPr lang="ru-RU" sz="3500" b="1" spc="-1" dirty="0">
                <a:solidFill>
                  <a:srgbClr val="552111"/>
                </a:solidFill>
                <a:latin typeface="Tahoma"/>
                <a:ea typeface="Tahoma"/>
              </a:rPr>
              <a:t>«</a:t>
            </a:r>
            <a:r>
              <a:rPr lang="ru-RU" sz="3500" b="1" strike="noStrike" spc="-1" dirty="0">
                <a:solidFill>
                  <a:srgbClr val="552111"/>
                </a:solidFill>
                <a:latin typeface="Tahoma"/>
                <a:ea typeface="Tahoma"/>
              </a:rPr>
              <a:t>Мой Бизнес»</a:t>
            </a:r>
            <a:endParaRPr lang="ru-RU" sz="3500" b="0" strike="noStrike" spc="-1" dirty="0">
              <a:latin typeface="Arial"/>
            </a:endParaRPr>
          </a:p>
          <a:p>
            <a:pPr>
              <a:lnSpc>
                <a:spcPct val="115000"/>
              </a:lnSpc>
              <a:tabLst>
                <a:tab pos="0" algn="l"/>
              </a:tabLst>
            </a:pPr>
            <a:r>
              <a:rPr lang="ru-RU" sz="4700" spc="-1" dirty="0">
                <a:solidFill>
                  <a:srgbClr val="FF6600"/>
                </a:solidFill>
                <a:latin typeface="Times New Roman"/>
              </a:rPr>
              <a:t>     </a:t>
            </a:r>
            <a:r>
              <a:rPr lang="en-US" sz="4700" spc="-1" dirty="0">
                <a:solidFill>
                  <a:srgbClr val="FF6600"/>
                </a:solidFill>
                <a:latin typeface="Times New Roman"/>
              </a:rPr>
              <a:t>mybiz63.ru                      biznes-63.ru</a:t>
            </a:r>
            <a:endParaRPr lang="ru-RU" sz="4700" b="0" strike="noStrike" spc="-1" dirty="0">
              <a:solidFill>
                <a:srgbClr val="FF6600"/>
              </a:solidFill>
              <a:latin typeface="Arial"/>
            </a:endParaRPr>
          </a:p>
          <a:p>
            <a:pPr>
              <a:lnSpc>
                <a:spcPct val="115000"/>
              </a:lnSpc>
              <a:spcBef>
                <a:spcPts val="1001"/>
              </a:spcBef>
              <a:spcAft>
                <a:spcPts val="1001"/>
              </a:spcAft>
              <a:tabLst>
                <a:tab pos="0" algn="l"/>
              </a:tabLst>
            </a:pPr>
            <a:endParaRPr lang="ru-RU" sz="4700" b="0" strike="noStrike" spc="-1" dirty="0">
              <a:latin typeface="Arial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544" y="3278614"/>
            <a:ext cx="1909603" cy="1909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http://qrcoder.ru/code/?https%3A%2F%2Fbiznes-63.ru%2F&amp;4&amp;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601663"/>
            <a:ext cx="1257300" cy="125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qrcoder.ru/code/?https%3A%2F%2Fbiznes-63.ru%2F&amp;4&amp;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224" y="3228198"/>
            <a:ext cx="1928993" cy="1928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Google Shape;252;gd7cc5ce303_0_17"/>
          <p:cNvPicPr/>
          <p:nvPr/>
        </p:nvPicPr>
        <p:blipFill>
          <a:blip r:embed="rId2"/>
          <a:srcRect t="972" r="2978" b="1570"/>
          <a:stretch/>
        </p:blipFill>
        <p:spPr>
          <a:xfrm>
            <a:off x="4547160" y="3976200"/>
            <a:ext cx="7644600" cy="2881440"/>
          </a:xfrm>
          <a:prstGeom prst="rect">
            <a:avLst/>
          </a:prstGeom>
          <a:ln w="0">
            <a:noFill/>
          </a:ln>
        </p:spPr>
      </p:pic>
      <p:sp>
        <p:nvSpPr>
          <p:cNvPr id="190" name="Google Shape;253;gd7cc5ce303_0_17"/>
          <p:cNvSpPr/>
          <p:nvPr/>
        </p:nvSpPr>
        <p:spPr>
          <a:xfrm>
            <a:off x="2681100" y="1268760"/>
            <a:ext cx="6897960" cy="1310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>
            <a:spAutoFit/>
          </a:bodyPr>
          <a:lstStyle/>
          <a:p>
            <a:pPr algn="ctr">
              <a:lnSpc>
                <a:spcPct val="80000"/>
              </a:lnSpc>
              <a:tabLst>
                <a:tab pos="0" algn="l"/>
              </a:tabLst>
            </a:pPr>
            <a:r>
              <a:rPr lang="ru-RU" sz="5000" b="1" strike="noStrike" spc="-1" dirty="0">
                <a:solidFill>
                  <a:srgbClr val="552111"/>
                </a:solidFill>
                <a:latin typeface="Tahoma"/>
                <a:ea typeface="Tahoma"/>
              </a:rPr>
              <a:t>Обращайтесь,</a:t>
            </a:r>
            <a:endParaRPr lang="ru-RU" sz="5000" b="0" strike="noStrike" spc="-1" dirty="0">
              <a:latin typeface="Arial"/>
            </a:endParaRPr>
          </a:p>
          <a:p>
            <a:pPr algn="ctr">
              <a:lnSpc>
                <a:spcPct val="80000"/>
              </a:lnSpc>
              <a:tabLst>
                <a:tab pos="0" algn="l"/>
              </a:tabLst>
            </a:pPr>
            <a:r>
              <a:rPr lang="ru-RU" sz="5000" b="1" strike="noStrike" spc="-1" dirty="0">
                <a:solidFill>
                  <a:srgbClr val="552111"/>
                </a:solidFill>
                <a:latin typeface="Tahoma"/>
                <a:ea typeface="Tahoma"/>
              </a:rPr>
              <a:t>мы на связи!</a:t>
            </a:r>
            <a:endParaRPr lang="ru-RU" sz="5000" b="0" strike="noStrike" spc="-1" dirty="0">
              <a:latin typeface="Arial"/>
            </a:endParaRPr>
          </a:p>
        </p:txBody>
      </p:sp>
      <p:sp>
        <p:nvSpPr>
          <p:cNvPr id="191" name="Google Shape;254;gd7cc5ce303_0_17"/>
          <p:cNvSpPr/>
          <p:nvPr/>
        </p:nvSpPr>
        <p:spPr>
          <a:xfrm>
            <a:off x="0" y="1093320"/>
            <a:ext cx="12191760" cy="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525">
            <a:solidFill>
              <a:srgbClr val="ECD7C2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92" name="Google Shape;255;gd7cc5ce303_0_17"/>
          <p:cNvSpPr/>
          <p:nvPr/>
        </p:nvSpPr>
        <p:spPr>
          <a:xfrm>
            <a:off x="1744560" y="3293280"/>
            <a:ext cx="6390360" cy="353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93" name="Google Shape;256;gd7cc5ce303_0_17"/>
          <p:cNvPicPr/>
          <p:nvPr/>
        </p:nvPicPr>
        <p:blipFill>
          <a:blip r:embed="rId3"/>
          <a:srcRect l="84534" t="80893" r="2966" b="416"/>
          <a:stretch/>
        </p:blipFill>
        <p:spPr>
          <a:xfrm rot="5400000">
            <a:off x="48600" y="5613840"/>
            <a:ext cx="1195200" cy="1292400"/>
          </a:xfrm>
          <a:prstGeom prst="rect">
            <a:avLst/>
          </a:prstGeom>
          <a:ln w="0">
            <a:noFill/>
          </a:ln>
        </p:spPr>
      </p:pic>
      <p:pic>
        <p:nvPicPr>
          <p:cNvPr id="194" name="Google Shape;257;gd7cc5ce303_0_17"/>
          <p:cNvPicPr/>
          <p:nvPr/>
        </p:nvPicPr>
        <p:blipFill>
          <a:blip r:embed="rId4"/>
          <a:srcRect l="381" r="52116"/>
          <a:stretch/>
        </p:blipFill>
        <p:spPr>
          <a:xfrm>
            <a:off x="5152320" y="111960"/>
            <a:ext cx="1887120" cy="814320"/>
          </a:xfrm>
          <a:prstGeom prst="rect">
            <a:avLst/>
          </a:prstGeom>
          <a:ln w="0">
            <a:noFill/>
          </a:ln>
        </p:spPr>
      </p:pic>
      <p:pic>
        <p:nvPicPr>
          <p:cNvPr id="195" name="Google Shape;258;gd7cc5ce303_0_17"/>
          <p:cNvPicPr/>
          <p:nvPr/>
        </p:nvPicPr>
        <p:blipFill>
          <a:blip r:embed="rId5"/>
          <a:srcRect l="51580" t="-229"/>
          <a:stretch/>
        </p:blipFill>
        <p:spPr>
          <a:xfrm>
            <a:off x="10765080" y="169560"/>
            <a:ext cx="1063800" cy="787680"/>
          </a:xfrm>
          <a:prstGeom prst="rect">
            <a:avLst/>
          </a:prstGeom>
          <a:ln w="0">
            <a:noFill/>
          </a:ln>
        </p:spPr>
      </p:pic>
      <p:pic>
        <p:nvPicPr>
          <p:cNvPr id="196" name="Google Shape;259;gd7cc5ce303_0_17"/>
          <p:cNvPicPr/>
          <p:nvPr/>
        </p:nvPicPr>
        <p:blipFill>
          <a:blip r:embed="rId6"/>
          <a:stretch/>
        </p:blipFill>
        <p:spPr>
          <a:xfrm>
            <a:off x="495720" y="111960"/>
            <a:ext cx="1319760" cy="657720"/>
          </a:xfrm>
          <a:prstGeom prst="rect">
            <a:avLst/>
          </a:prstGeom>
          <a:ln w="0">
            <a:noFill/>
          </a:ln>
        </p:spPr>
      </p:pic>
      <p:sp>
        <p:nvSpPr>
          <p:cNvPr id="197" name="Google Shape;260;gd7cc5ce303_0_17"/>
          <p:cNvSpPr/>
          <p:nvPr/>
        </p:nvSpPr>
        <p:spPr>
          <a:xfrm>
            <a:off x="1415480" y="2676289"/>
            <a:ext cx="6624736" cy="313932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tIns="91440" bIns="91440">
            <a:spAutoFit/>
          </a:bodyPr>
          <a:lstStyle/>
          <a:p>
            <a:pPr>
              <a:lnSpc>
                <a:spcPct val="80000"/>
              </a:lnSpc>
              <a:tabLst>
                <a:tab pos="0" algn="l"/>
              </a:tabLst>
            </a:pPr>
            <a:r>
              <a:rPr lang="ru-RU" sz="2000" b="0" strike="noStrike" spc="-1" dirty="0">
                <a:solidFill>
                  <a:srgbClr val="552111"/>
                </a:solidFill>
                <a:latin typeface="Arial"/>
                <a:ea typeface="Arial"/>
              </a:rPr>
              <a:t>       	</a:t>
            </a:r>
            <a:r>
              <a:rPr lang="en-US" sz="3200" spc="-1">
                <a:solidFill>
                  <a:srgbClr val="FF66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mybiz63.ru</a:t>
            </a:r>
            <a:r>
              <a:rPr lang="ru-RU" sz="3200" spc="-1" dirty="0">
                <a:solidFill>
                  <a:srgbClr val="FF66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, </a:t>
            </a:r>
            <a:r>
              <a:rPr lang="en-US" sz="3200" spc="-1" dirty="0">
                <a:solidFill>
                  <a:srgbClr val="FF66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biznes-63.ru</a:t>
            </a:r>
            <a:endParaRPr lang="ru-RU" sz="3200" b="0" strike="noStrike" spc="-1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tabLst>
                <a:tab pos="0" algn="l"/>
              </a:tabLst>
            </a:pPr>
            <a:endParaRPr lang="ru-RU" sz="3200" b="0" strike="noStrike" spc="-1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tabLst>
                <a:tab pos="0" algn="l"/>
              </a:tabLst>
            </a:pPr>
            <a:r>
              <a:rPr lang="ru-RU" sz="3200" b="0" strike="noStrike" spc="-1" dirty="0">
                <a:solidFill>
                  <a:srgbClr val="FF66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        </a:t>
            </a:r>
            <a:r>
              <a:rPr lang="en-US" sz="3200" spc="-1" dirty="0">
                <a:solidFill>
                  <a:srgbClr val="FF66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mybiz63, </a:t>
            </a:r>
            <a:r>
              <a:rPr lang="en-US" sz="3200" spc="-1" dirty="0" err="1">
                <a:solidFill>
                  <a:srgbClr val="FF66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aertlt</a:t>
            </a:r>
            <a:endParaRPr lang="ru-RU" sz="3200" b="0" strike="noStrike" spc="-1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tabLst>
                <a:tab pos="0" algn="l"/>
              </a:tabLst>
            </a:pPr>
            <a:endParaRPr lang="ru-RU" sz="3200" b="0" strike="noStrike" spc="-1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tabLst>
                <a:tab pos="0" algn="l"/>
              </a:tabLst>
            </a:pPr>
            <a:r>
              <a:rPr lang="ru-RU" sz="3200" b="0" strike="noStrike" spc="-1" dirty="0">
                <a:solidFill>
                  <a:srgbClr val="FF66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  </a:t>
            </a:r>
            <a:r>
              <a:rPr lang="en-US" sz="3200" b="0" strike="noStrike" spc="-1" dirty="0">
                <a:solidFill>
                  <a:srgbClr val="FF66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   </a:t>
            </a:r>
            <a:r>
              <a:rPr lang="ru-RU" sz="3200" b="0" strike="noStrike" spc="-1" dirty="0">
                <a:solidFill>
                  <a:srgbClr val="FF66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 </a:t>
            </a:r>
            <a:r>
              <a:rPr lang="en-US" sz="3200" b="0" strike="noStrike" spc="-1" dirty="0">
                <a:solidFill>
                  <a:srgbClr val="FF66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mybiz63, </a:t>
            </a:r>
            <a:r>
              <a:rPr lang="en-US" sz="3200" b="0" strike="noStrike" spc="-1" dirty="0" err="1">
                <a:solidFill>
                  <a:srgbClr val="FF66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aertlt</a:t>
            </a:r>
            <a:endParaRPr lang="ru-RU" sz="3200" b="0" strike="noStrike" spc="-1" dirty="0">
              <a:solidFill>
                <a:srgbClr val="FF660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tabLst>
                <a:tab pos="0" algn="l"/>
              </a:tabLst>
            </a:pPr>
            <a:endParaRPr lang="ru-RU" sz="3200" b="0" strike="noStrike" spc="-1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tabLst>
                <a:tab pos="0" algn="l"/>
              </a:tabLst>
            </a:pPr>
            <a:r>
              <a:rPr lang="ru-RU" sz="2000" b="0" strike="noStrike" spc="-1" dirty="0">
                <a:solidFill>
                  <a:srgbClr val="552111"/>
                </a:solidFill>
                <a:latin typeface="Arial"/>
                <a:ea typeface="Arial"/>
              </a:rPr>
              <a:t>       </a:t>
            </a:r>
            <a:r>
              <a:rPr lang="ru-RU" sz="2000" spc="-1" dirty="0">
                <a:solidFill>
                  <a:srgbClr val="552111"/>
                </a:solidFill>
                <a:latin typeface="Arial"/>
                <a:ea typeface="Arial"/>
              </a:rPr>
              <a:t> </a:t>
            </a:r>
            <a:r>
              <a:rPr lang="ru-RU" sz="2800" b="1" spc="-1" dirty="0">
                <a:solidFill>
                  <a:srgbClr val="FF66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8(</a:t>
            </a:r>
            <a:r>
              <a:rPr lang="en-US" sz="2800" b="1" spc="-1" dirty="0">
                <a:solidFill>
                  <a:srgbClr val="FF66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800</a:t>
            </a:r>
            <a:r>
              <a:rPr lang="ru-RU" sz="2800" b="1" spc="-1" dirty="0">
                <a:solidFill>
                  <a:srgbClr val="FF66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) </a:t>
            </a:r>
            <a:r>
              <a:rPr lang="en-US" sz="2800" b="1" spc="-1" dirty="0">
                <a:solidFill>
                  <a:srgbClr val="FF66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300-63-63, (8482) 31-00-11</a:t>
            </a:r>
            <a:endParaRPr lang="ru-RU" sz="3200" b="1" spc="-1" dirty="0">
              <a:solidFill>
                <a:srgbClr val="FF660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tabLst>
                <a:tab pos="0" algn="l"/>
              </a:tabLst>
            </a:pPr>
            <a:r>
              <a:rPr lang="ru-RU" sz="2000" b="0" strike="noStrike" spc="-1" dirty="0">
                <a:solidFill>
                  <a:srgbClr val="552111"/>
                </a:solidFill>
                <a:latin typeface="Arial"/>
                <a:ea typeface="Arial"/>
              </a:rPr>
              <a:t>  </a:t>
            </a:r>
            <a:endParaRPr lang="ru-RU" sz="2000" b="0" strike="noStrike" spc="-1" dirty="0">
              <a:latin typeface="Arial"/>
            </a:endParaRPr>
          </a:p>
        </p:txBody>
      </p:sp>
      <p:pic>
        <p:nvPicPr>
          <p:cNvPr id="198" name="Google Shape;261;gd7cc5ce303_0_17"/>
          <p:cNvPicPr/>
          <p:nvPr/>
        </p:nvPicPr>
        <p:blipFill>
          <a:blip r:embed="rId7"/>
          <a:stretch/>
        </p:blipFill>
        <p:spPr>
          <a:xfrm>
            <a:off x="1471861" y="2668202"/>
            <a:ext cx="471600" cy="415112"/>
          </a:xfrm>
          <a:prstGeom prst="rect">
            <a:avLst/>
          </a:prstGeom>
          <a:ln w="0">
            <a:noFill/>
          </a:ln>
        </p:spPr>
      </p:pic>
      <p:pic>
        <p:nvPicPr>
          <p:cNvPr id="199" name="Google Shape;262;gd7cc5ce303_0_17"/>
          <p:cNvPicPr/>
          <p:nvPr/>
        </p:nvPicPr>
        <p:blipFill>
          <a:blip r:embed="rId8"/>
          <a:stretch/>
        </p:blipFill>
        <p:spPr>
          <a:xfrm>
            <a:off x="1471861" y="3398306"/>
            <a:ext cx="471600" cy="477096"/>
          </a:xfrm>
          <a:prstGeom prst="rect">
            <a:avLst/>
          </a:prstGeom>
          <a:ln w="0">
            <a:noFill/>
          </a:ln>
        </p:spPr>
      </p:pic>
      <p:pic>
        <p:nvPicPr>
          <p:cNvPr id="201" name="Google Shape;264;gd7cc5ce303_0_17"/>
          <p:cNvPicPr/>
          <p:nvPr/>
        </p:nvPicPr>
        <p:blipFill>
          <a:blip r:embed="rId9"/>
          <a:stretch/>
        </p:blipFill>
        <p:spPr>
          <a:xfrm>
            <a:off x="1415480" y="4148875"/>
            <a:ext cx="527981" cy="518615"/>
          </a:xfrm>
          <a:prstGeom prst="rect">
            <a:avLst/>
          </a:prstGeom>
          <a:ln w="0">
            <a:noFill/>
          </a:ln>
        </p:spPr>
      </p:pic>
      <p:pic>
        <p:nvPicPr>
          <p:cNvPr id="1026" name="Picture 2" descr="C:\Users\admin\AppData\Local\Microsoft\Windows\INetCache\IE\G0X9N3DH\phone-1586126_1280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594" y="4844058"/>
            <a:ext cx="526867" cy="745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335</TotalTime>
  <Words>1289</Words>
  <Application>Microsoft Office PowerPoint</Application>
  <PresentationFormat>Широкоэкранный</PresentationFormat>
  <Paragraphs>143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Arial</vt:lpstr>
      <vt:lpstr>Arial Narrow</vt:lpstr>
      <vt:lpstr>Calibri</vt:lpstr>
      <vt:lpstr>Symbol</vt:lpstr>
      <vt:lpstr>Tahoma</vt:lpstr>
      <vt:lpstr>Times New Roman</vt:lpstr>
      <vt:lpstr>Wingdings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rock9</dc:creator>
  <dc:description/>
  <cp:lastModifiedBy>MMV</cp:lastModifiedBy>
  <cp:revision>29</cp:revision>
  <cp:lastPrinted>2022-03-18T10:04:13Z</cp:lastPrinted>
  <dcterms:created xsi:type="dcterms:W3CDTF">2020-09-07T06:36:16Z</dcterms:created>
  <dcterms:modified xsi:type="dcterms:W3CDTF">2022-04-28T06:07:32Z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17</vt:i4>
  </property>
  <property fmtid="{D5CDD505-2E9C-101B-9397-08002B2CF9AE}" pid="3" name="PresentationFormat">
    <vt:lpwstr>Произвольный</vt:lpwstr>
  </property>
  <property fmtid="{D5CDD505-2E9C-101B-9397-08002B2CF9AE}" pid="4" name="Slides">
    <vt:i4>19</vt:i4>
  </property>
</Properties>
</file>