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8" r:id="rId3"/>
    <p:sldId id="275" r:id="rId4"/>
    <p:sldId id="278" r:id="rId5"/>
    <p:sldId id="283" r:id="rId6"/>
    <p:sldId id="290" r:id="rId7"/>
    <p:sldId id="284" r:id="rId8"/>
    <p:sldId id="285" r:id="rId9"/>
    <p:sldId id="286" r:id="rId10"/>
    <p:sldId id="287" r:id="rId11"/>
    <p:sldId id="288" r:id="rId12"/>
    <p:sldId id="289" r:id="rId13"/>
    <p:sldId id="282" r:id="rId14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>
      <p:cViewPr>
        <p:scale>
          <a:sx n="90" d="100"/>
          <a:sy n="90" d="100"/>
        </p:scale>
        <p:origin x="-6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60C002-3900-4CA4-AFE3-29BBA0EC6E7C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39581B-55EA-4F1D-82E3-4B2042CC9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848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db4549748b_0_4:notes"/>
          <p:cNvSpPr txBox="1">
            <a:spLocks noGrp="1"/>
          </p:cNvSpPr>
          <p:nvPr>
            <p:ph type="body" idx="1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gdb4549748b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dd7a0283e8_0_88:notes"/>
          <p:cNvSpPr txBox="1">
            <a:spLocks noGrp="1"/>
          </p:cNvSpPr>
          <p:nvPr>
            <p:ph type="body" idx="1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8" name="Google Shape;208;gdd7a0283e8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39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238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790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868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451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860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981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850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56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793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910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32D64FF-732C-4AA3-90C8-B752F6E09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D50F387-13B6-4344-8DBC-C2441BE3BB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BF725EA-9298-4ECE-BC65-B918D52DE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73DD33D-0908-4843-ADC8-974D92133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110538D-EB30-4DBC-9137-3AD02E881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8345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316DC18-2296-4354-8630-F1A9DF107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36F20BA-B0BF-4798-8F19-9B6867BFFE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5574CE2-B7DA-4912-8AB3-D36A99B9F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2EE2228-19A2-49E1-8A46-4834B8475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6C1E61E-DF98-40B0-97E8-C64B90E4D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8232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7E99F04-9E3F-4567-9922-90EDED274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7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DACA178-36D8-4663-BD00-610CCB0944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7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55C4DAA-D547-4C4A-B2EC-88A2B8CC9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4364EBC-7D3F-46DC-AFEC-1D1E19709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160FC70-1E71-460E-821C-4DA9447D4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0008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C425F56-EB1A-4665-99E5-B100EC7CA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E385C73-3123-4ECE-8B5D-2E6F504DC8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D12D8A50-4E4B-4DEE-8A7B-43AD9C138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25B9057-425A-4374-B306-7E90306D7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12BA7E0-7C90-4508-9474-FA9951DAA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55A1E1D-BAA8-4308-93FC-80AB9E6EE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164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2B2461E-8D22-43CD-81DE-DCAF67066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F3D58A-C759-400F-B3E6-22A59D202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1AE8D74-B41D-4B75-B111-79DAC3C746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A1F89BC7-F749-4B94-9A18-45F613A886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FC4F7AF-C204-46FC-B9C9-53A8D43167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07022689-AB77-4649-8607-64484B448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7FDEE591-7C6E-47E1-8D4B-AA4A4F8A0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8B4D8B84-8AC8-4A6A-8028-D768EFA5F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464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6BC0339-B257-4B64-B513-A4BABDE2B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B9068CDC-7F3F-4147-A1EA-F0CCC14FD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30BAA6F5-79A6-4190-B2D8-076227356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685C03D-BAB9-4DC4-84BC-625494E34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7867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53861424-987E-4BEE-BE2E-9619BAAD6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1593DB02-C60A-44DE-AD2D-8A91B4824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8C335DBF-6050-4948-9AD5-EEB2D7E79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3014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07C2E4-EBBB-466B-9013-828FA7CED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2352ECB-209C-47D4-B516-CD918F90F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8ED1880-CAC6-440B-B28C-7AFD0660D3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0A4E5D85-AE57-4B73-B944-C0BE2C803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6F58F574-9967-4BE5-86DD-ECF8A1702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39CEBC1-677A-4198-BB68-FE1EEBEBE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4597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8F94279-7014-42BB-9556-A3335CC76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EC8070CF-078C-4A3C-B09D-1F882E04FF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E36FA77-C75F-434E-8465-40D6E9D4A8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7D64976-6E67-49CA-B0EB-A761D7A02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29E648D-997F-4DBC-81F9-D385E22D2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1AF8FCC7-6B8D-4522-81E4-35E8025DB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5927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CFF817F-FD8C-42E0-9A2A-D146F834F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5038CD5-81FA-41C4-B182-D5BDCF9924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FC805B6-9476-441B-A51B-244D02C9E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3D90BED-567A-412B-80B1-4C0F0E5BD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4594180-601B-411C-9060-AF32EEE71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4210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4416459-8C21-4632-8402-F373E53577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7A46D5A4-1437-45BF-BD09-7404C92978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C2797CD-4433-4534-A666-A8DDE0D2B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84BE805-4350-4B13-92CF-A478E8515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98F1370-AE45-4EF9-AA24-DB164C5FA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513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534A2-D28C-4018-B868-4CE70DEBF36A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CF838-0AEA-4CC6-861B-C840B9E905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074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CF80F6C-C0D9-49C9-836D-E25E68841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B8E86-F456-4A27-9131-7CA017876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33C3044-8CE4-41FB-ABCF-6CB9942720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5D597-FAC6-4143-91FE-8CFE38CD6F1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55F5D4D-AD85-4AC0-9DB5-F4ADF53B0E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70CEBD3-4764-4BA6-ACCB-5D635C149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B2E66-5BF6-4094-B248-9EB7AC6F2F1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431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gdb4549748b_0_4"/>
          <p:cNvPicPr preferRelativeResize="0"/>
          <p:nvPr/>
        </p:nvPicPr>
        <p:blipFill rotWithShape="1">
          <a:blip r:embed="rId3">
            <a:alphaModFix/>
          </a:blip>
          <a:srcRect l="44805"/>
          <a:stretch/>
        </p:blipFill>
        <p:spPr>
          <a:xfrm>
            <a:off x="5123061" y="0"/>
            <a:ext cx="4020940" cy="6867956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gdb4549748b_0_4"/>
          <p:cNvSpPr txBox="1"/>
          <p:nvPr/>
        </p:nvSpPr>
        <p:spPr>
          <a:xfrm>
            <a:off x="224672" y="2708920"/>
            <a:ext cx="8777637" cy="225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80000"/>
              </a:lnSpc>
              <a:buClr>
                <a:prstClr val="black"/>
              </a:buClr>
              <a:buSzPts val="1100"/>
              <a:buFont typeface="Arial"/>
              <a:buNone/>
            </a:pPr>
            <a:r>
              <a:rPr lang="ru-RU" sz="4400" b="1" dirty="0">
                <a:solidFill>
                  <a:srgbClr val="C00000"/>
                </a:solidFill>
                <a:latin typeface="Arial Black" panose="020B0A04020102020204" pitchFamily="34" charset="0"/>
                <a:ea typeface="Tahoma"/>
                <a:cs typeface="Tahoma"/>
                <a:sym typeface="Tahoma"/>
              </a:rPr>
              <a:t>УСЛУГИ </a:t>
            </a:r>
          </a:p>
          <a:p>
            <a:pPr>
              <a:lnSpc>
                <a:spcPct val="80000"/>
              </a:lnSpc>
              <a:buClr>
                <a:prstClr val="black"/>
              </a:buClr>
              <a:buSzPts val="1100"/>
              <a:buFont typeface="Arial"/>
              <a:buNone/>
            </a:pPr>
            <a:r>
              <a:rPr lang="ru-RU" sz="4400" b="1" dirty="0">
                <a:solidFill>
                  <a:srgbClr val="C00000"/>
                </a:solidFill>
                <a:latin typeface="Arial Black" panose="020B0A04020102020204" pitchFamily="34" charset="0"/>
                <a:ea typeface="Tahoma"/>
                <a:cs typeface="Tahoma"/>
                <a:sym typeface="Tahoma"/>
              </a:rPr>
              <a:t>РЕГИОНАЛЬНОГО ЦЕНТРА </a:t>
            </a:r>
          </a:p>
          <a:p>
            <a:pPr>
              <a:lnSpc>
                <a:spcPct val="80000"/>
              </a:lnSpc>
              <a:buClr>
                <a:prstClr val="black"/>
              </a:buClr>
              <a:buSzPts val="1100"/>
              <a:buFont typeface="Arial"/>
              <a:buNone/>
            </a:pPr>
            <a:r>
              <a:rPr lang="ru-RU" sz="4400" b="1" dirty="0">
                <a:solidFill>
                  <a:srgbClr val="C00000"/>
                </a:solidFill>
                <a:latin typeface="Arial Black" panose="020B0A04020102020204" pitchFamily="34" charset="0"/>
                <a:ea typeface="Tahoma"/>
                <a:cs typeface="Tahoma"/>
                <a:sym typeface="Tahoma"/>
              </a:rPr>
              <a:t>«МОЙ БИЗНЕС»</a:t>
            </a:r>
          </a:p>
          <a:p>
            <a:pPr>
              <a:lnSpc>
                <a:spcPct val="80000"/>
              </a:lnSpc>
              <a:buClr>
                <a:prstClr val="black"/>
              </a:buClr>
              <a:buSzPts val="1100"/>
              <a:buFont typeface="Arial"/>
              <a:buNone/>
            </a:pPr>
            <a:r>
              <a:rPr lang="ru-RU" sz="4400" b="1" dirty="0">
                <a:solidFill>
                  <a:srgbClr val="C00000"/>
                </a:solidFill>
                <a:latin typeface="Arial Black" panose="020B0A04020102020204" pitchFamily="34" charset="0"/>
                <a:ea typeface="Tahoma"/>
                <a:cs typeface="Tahoma"/>
                <a:sym typeface="Tahoma"/>
              </a:rPr>
              <a:t>САМАРСКОЙ ОБЛАСТИ</a:t>
            </a:r>
            <a:endParaRPr sz="4400" b="1" dirty="0">
              <a:solidFill>
                <a:srgbClr val="C00000"/>
              </a:solidFill>
              <a:latin typeface="Arial Black" panose="020B0A04020102020204" pitchFamily="34" charset="0"/>
              <a:ea typeface="Tahoma"/>
              <a:cs typeface="Tahoma"/>
              <a:sym typeface="Tahoma"/>
            </a:endParaRPr>
          </a:p>
        </p:txBody>
      </p:sp>
      <p:sp>
        <p:nvSpPr>
          <p:cNvPr id="88" name="Google Shape;88;gdb4549748b_0_4"/>
          <p:cNvSpPr/>
          <p:nvPr/>
        </p:nvSpPr>
        <p:spPr>
          <a:xfrm>
            <a:off x="272219" y="1290379"/>
            <a:ext cx="1053675" cy="103200"/>
          </a:xfrm>
          <a:prstGeom prst="rect">
            <a:avLst/>
          </a:prstGeom>
          <a:solidFill>
            <a:srgbClr val="E7472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SzPts val="1800"/>
              <a:buFont typeface="Arial"/>
              <a:buNone/>
            </a:pPr>
            <a:endParaRPr>
              <a:solidFill>
                <a:srgbClr val="CE9B68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gdb4549748b_0_4"/>
          <p:cNvSpPr txBox="1"/>
          <p:nvPr/>
        </p:nvSpPr>
        <p:spPr>
          <a:xfrm>
            <a:off x="272213" y="6131607"/>
            <a:ext cx="5229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Clr>
                <a:srgbClr val="000000"/>
              </a:buClr>
              <a:buSzPts val="1500"/>
              <a:buFont typeface="Arial"/>
              <a:buNone/>
            </a:pPr>
            <a:r>
              <a:rPr lang="ru-RU" sz="1500" dirty="0">
                <a:solidFill>
                  <a:srgbClr val="55211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#МойБизнес63 #МойбизнесСамарскаяобласть #mybiz63 </a:t>
            </a:r>
            <a:endParaRPr sz="1700" dirty="0">
              <a:solidFill>
                <a:prstClr val="black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pic>
        <p:nvPicPr>
          <p:cNvPr id="10" name="Google Shape;237;p8">
            <a:extLst>
              <a:ext uri="{FF2B5EF4-FFF2-40B4-BE49-F238E27FC236}">
                <a16:creationId xmlns="" xmlns:a16="http://schemas.microsoft.com/office/drawing/2014/main" id="{B540F13C-EA23-443D-A67E-1B80A440C66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81202" r="2482"/>
          <a:stretch/>
        </p:blipFill>
        <p:spPr>
          <a:xfrm>
            <a:off x="7931034" y="199661"/>
            <a:ext cx="1026114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38;p8">
            <a:extLst>
              <a:ext uri="{FF2B5EF4-FFF2-40B4-BE49-F238E27FC236}">
                <a16:creationId xmlns="" xmlns:a16="http://schemas.microsoft.com/office/drawing/2014/main" id="{24A3427C-2F4F-4920-A333-B32D5C251F0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0418" r="40844"/>
          <a:stretch/>
        </p:blipFill>
        <p:spPr>
          <a:xfrm>
            <a:off x="3884866" y="199661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39;p8">
            <a:extLst>
              <a:ext uri="{FF2B5EF4-FFF2-40B4-BE49-F238E27FC236}">
                <a16:creationId xmlns="" xmlns:a16="http://schemas.microsoft.com/office/drawing/2014/main" id="{024FD174-6C5C-4E53-A098-DFF66D37D2D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2951" r="84849"/>
          <a:stretch/>
        </p:blipFill>
        <p:spPr>
          <a:xfrm>
            <a:off x="249769" y="199661"/>
            <a:ext cx="767250" cy="6552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9832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2D4309FC-6A63-424A-AB88-DCFA4E533167}"/>
              </a:ext>
            </a:extLst>
          </p:cNvPr>
          <p:cNvSpPr/>
          <p:nvPr/>
        </p:nvSpPr>
        <p:spPr>
          <a:xfrm>
            <a:off x="8080607" y="34635"/>
            <a:ext cx="687141" cy="10200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Google Shape;237;p8">
            <a:extLst>
              <a:ext uri="{FF2B5EF4-FFF2-40B4-BE49-F238E27FC236}">
                <a16:creationId xmlns="" xmlns:a16="http://schemas.microsoft.com/office/drawing/2014/main" id="{35C16905-F001-4E29-9FFC-59D4B6AAE44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1202" r="2482"/>
          <a:stretch/>
        </p:blipFill>
        <p:spPr>
          <a:xfrm>
            <a:off x="7931034" y="199660"/>
            <a:ext cx="1026114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38;p8">
            <a:extLst>
              <a:ext uri="{FF2B5EF4-FFF2-40B4-BE49-F238E27FC236}">
                <a16:creationId xmlns="" xmlns:a16="http://schemas.microsoft.com/office/drawing/2014/main" id="{CBF2AFEA-0F97-4B16-A916-08E132755EC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418" r="40844"/>
          <a:stretch/>
        </p:blipFill>
        <p:spPr>
          <a:xfrm>
            <a:off x="3884862" y="199656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39;p8">
            <a:extLst>
              <a:ext uri="{FF2B5EF4-FFF2-40B4-BE49-F238E27FC236}">
                <a16:creationId xmlns="" xmlns:a16="http://schemas.microsoft.com/office/drawing/2014/main" id="{F4AC42DE-8EF7-499F-BE95-99C95414F1A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951" r="84849"/>
          <a:stretch/>
        </p:blipFill>
        <p:spPr>
          <a:xfrm>
            <a:off x="249769" y="199660"/>
            <a:ext cx="767250" cy="65523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1327A471-2E3F-4C92-8F33-688565FE8A8F}"/>
              </a:ext>
            </a:extLst>
          </p:cNvPr>
          <p:cNvSpPr txBox="1"/>
          <p:nvPr/>
        </p:nvSpPr>
        <p:spPr>
          <a:xfrm>
            <a:off x="556949" y="1144198"/>
            <a:ext cx="7233840" cy="540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>
                <a:solidFill>
                  <a:srgbClr val="552111"/>
                </a:solidFill>
                <a:latin typeface="Arial Black" panose="020B0A04020102020204" pitchFamily="34" charset="0"/>
              </a:rPr>
              <a:t>Услуги центра «Мой бизнес» доступны всем категориям жителей Самарской области</a:t>
            </a:r>
          </a:p>
        </p:txBody>
      </p:sp>
      <p:sp>
        <p:nvSpPr>
          <p:cNvPr id="10" name="Google Shape;145;gdd7a0283e8_0_23">
            <a:extLst>
              <a:ext uri="{FF2B5EF4-FFF2-40B4-BE49-F238E27FC236}">
                <a16:creationId xmlns="" xmlns:a16="http://schemas.microsoft.com/office/drawing/2014/main" id="{C7449194-E6E5-4241-A1A9-5274B0BEE206}"/>
              </a:ext>
            </a:extLst>
          </p:cNvPr>
          <p:cNvSpPr txBox="1"/>
          <p:nvPr/>
        </p:nvSpPr>
        <p:spPr>
          <a:xfrm>
            <a:off x="238929" y="3501011"/>
            <a:ext cx="2666047" cy="2462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Самозанятые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Онлайн-витрина для </a:t>
            </a:r>
            <a:r>
              <a:rPr lang="ru-RU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самозанятых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региона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Бизнес-кейсы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Профессиональное продвижение в социальных сетях для </a:t>
            </a:r>
            <a:r>
              <a:rPr lang="ru-RU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самозанятых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Курсы-концентраты</a:t>
            </a:r>
            <a:endParaRPr lang="en-US" sz="1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1" name="Google Shape;145;gdd7a0283e8_0_23">
            <a:extLst>
              <a:ext uri="{FF2B5EF4-FFF2-40B4-BE49-F238E27FC236}">
                <a16:creationId xmlns="" xmlns:a16="http://schemas.microsoft.com/office/drawing/2014/main" id="{80AE9473-AC94-43DA-9D6A-B86D70E860BF}"/>
              </a:ext>
            </a:extLst>
          </p:cNvPr>
          <p:cNvSpPr txBox="1"/>
          <p:nvPr/>
        </p:nvSpPr>
        <p:spPr>
          <a:xfrm>
            <a:off x="6228184" y="3309588"/>
            <a:ext cx="2880320" cy="3262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ru-RU" sz="1600" b="1" dirty="0">
                <a:solidFill>
                  <a:srgbClr val="55211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Акселерация бизнеса:</a:t>
            </a:r>
          </a:p>
          <a:p>
            <a:pPr>
              <a:buClr>
                <a:schemeClr val="dk1"/>
              </a:buClr>
              <a:buSzPts val="1100"/>
            </a:pPr>
            <a:r>
              <a:rPr lang="ru-RU" sz="1600" b="1" dirty="0">
                <a:solidFill>
                  <a:srgbClr val="55211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комплексные услуги для предпринимателей, действующих более года</a:t>
            </a:r>
          </a:p>
          <a:p>
            <a:pPr>
              <a:buClr>
                <a:schemeClr val="dk1"/>
              </a:buClr>
              <a:buSzPts val="1100"/>
            </a:pPr>
            <a:endParaRPr lang="ru-RU" sz="1600" b="1" dirty="0">
              <a:solidFill>
                <a:srgbClr val="55211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Продвижение продукции и услуг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Расширение рынков сбыта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Соблюдение требований к ведению предпринимательской деятельности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Специализированные услуги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Работа с финансами для малых и средних предприятий</a:t>
            </a:r>
          </a:p>
          <a:p>
            <a:pPr>
              <a:buClr>
                <a:schemeClr val="dk1"/>
              </a:buClr>
              <a:buSzPts val="1100"/>
            </a:pPr>
            <a:endParaRPr lang="ru-RU" sz="1200" dirty="0">
              <a:solidFill>
                <a:srgbClr val="55211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>
              <a:buClr>
                <a:schemeClr val="dk1"/>
              </a:buClr>
              <a:buSzPts val="1100"/>
            </a:pPr>
            <a:endParaRPr lang="en-US" sz="1200" dirty="0">
              <a:solidFill>
                <a:srgbClr val="55211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2" name="Google Shape;145;gdd7a0283e8_0_23">
            <a:extLst>
              <a:ext uri="{FF2B5EF4-FFF2-40B4-BE49-F238E27FC236}">
                <a16:creationId xmlns="" xmlns:a16="http://schemas.microsoft.com/office/drawing/2014/main" id="{B82A68C9-471C-4F8F-B520-9B1FF8001C82}"/>
              </a:ext>
            </a:extLst>
          </p:cNvPr>
          <p:cNvSpPr txBox="1"/>
          <p:nvPr/>
        </p:nvSpPr>
        <p:spPr>
          <a:xfrm>
            <a:off x="2483768" y="3294594"/>
            <a:ext cx="3672933" cy="313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ru-RU" sz="16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Физические лица, начинающие и действующие предприниматели</a:t>
            </a:r>
          </a:p>
          <a:p>
            <a:pPr>
              <a:buClr>
                <a:schemeClr val="dk1"/>
              </a:buClr>
              <a:buSzPts val="1100"/>
            </a:pPr>
            <a:endParaRPr lang="ru-RU" sz="1200" b="1" dirty="0">
              <a:solidFill>
                <a:srgbClr val="55211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Курс «Основы предпринимательской деятельности 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Сайт-каталог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Сайт-визитка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Размещение на </a:t>
            </a:r>
            <a:r>
              <a:rPr lang="ru-RU" sz="1200" dirty="0" err="1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маркет-плейсах</a:t>
            </a:r>
            <a:endParaRPr lang="ru-RU" sz="1200" dirty="0">
              <a:solidFill>
                <a:srgbClr val="55211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Сертификация продукции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Участие в выставках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Семинары, </a:t>
            </a:r>
            <a:r>
              <a:rPr lang="ru-RU" sz="1200" dirty="0" err="1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вебинары</a:t>
            </a: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, тренинги</a:t>
            </a: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Обучающая программа для социальных предпринимателей «Школа социального предпринимательства</a:t>
            </a:r>
            <a:r>
              <a:rPr lang="ru-RU" sz="1200" dirty="0" smtClean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»</a:t>
            </a:r>
            <a:r>
              <a:rPr lang="en-US" sz="1200" dirty="0" smtClean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</a:t>
            </a:r>
            <a:endParaRPr lang="ru-RU" sz="1200" dirty="0">
              <a:solidFill>
                <a:srgbClr val="55211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171450" indent="-171450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sz="1200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Форумы и конкурсы для предпринимателей</a:t>
            </a:r>
            <a:r>
              <a:rPr lang="ru-RU" sz="16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</a:t>
            </a:r>
            <a:endParaRPr lang="en-US" sz="1600" b="1" dirty="0">
              <a:solidFill>
                <a:srgbClr val="55211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81CE2966-A577-488B-803A-FE1A377339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61" t="45599" r="47269" b="49058"/>
          <a:stretch/>
        </p:blipFill>
        <p:spPr>
          <a:xfrm rot="10800000">
            <a:off x="7812361" y="1219668"/>
            <a:ext cx="1090562" cy="50612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2C2DB5D5-F0B2-4CC6-9CF3-197CF3B435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2" t="65176" r="86092" b="26506"/>
          <a:stretch/>
        </p:blipFill>
        <p:spPr>
          <a:xfrm>
            <a:off x="435001" y="6021288"/>
            <a:ext cx="1256681" cy="75269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2B5C938-C5F7-4113-9D4B-03C163E045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11"/>
          <a:stretch/>
        </p:blipFill>
        <p:spPr>
          <a:xfrm>
            <a:off x="6971930" y="1776994"/>
            <a:ext cx="1128463" cy="1219963"/>
          </a:xfrm>
          <a:prstGeom prst="rect">
            <a:avLst/>
          </a:prstGeom>
        </p:spPr>
      </p:pic>
      <p:sp>
        <p:nvSpPr>
          <p:cNvPr id="25" name="Равнобедренный треугольник 24">
            <a:extLst>
              <a:ext uri="{FF2B5EF4-FFF2-40B4-BE49-F238E27FC236}">
                <a16:creationId xmlns="" xmlns:a16="http://schemas.microsoft.com/office/drawing/2014/main" id="{8964B294-DCBC-447D-921F-3B57F0200C8C}"/>
              </a:ext>
            </a:extLst>
          </p:cNvPr>
          <p:cNvSpPr/>
          <p:nvPr/>
        </p:nvSpPr>
        <p:spPr>
          <a:xfrm rot="10800000">
            <a:off x="522121" y="3212980"/>
            <a:ext cx="145709" cy="94667"/>
          </a:xfrm>
          <a:prstGeom prst="triangle">
            <a:avLst/>
          </a:prstGeom>
          <a:solidFill>
            <a:srgbClr val="E74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="" xmlns:a16="http://schemas.microsoft.com/office/drawing/2014/main" id="{43C46BC8-114F-41CF-83C9-D6DC9B7B80EE}"/>
              </a:ext>
            </a:extLst>
          </p:cNvPr>
          <p:cNvCxnSpPr/>
          <p:nvPr/>
        </p:nvCxnSpPr>
        <p:spPr>
          <a:xfrm>
            <a:off x="522121" y="3113701"/>
            <a:ext cx="813665" cy="357"/>
          </a:xfrm>
          <a:prstGeom prst="line">
            <a:avLst/>
          </a:prstGeom>
          <a:ln w="38100">
            <a:solidFill>
              <a:srgbClr val="E747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Равнобедренный треугольник 26">
            <a:extLst>
              <a:ext uri="{FF2B5EF4-FFF2-40B4-BE49-F238E27FC236}">
                <a16:creationId xmlns="" xmlns:a16="http://schemas.microsoft.com/office/drawing/2014/main" id="{C13D95AD-23E1-438A-BD49-A230747A70A8}"/>
              </a:ext>
            </a:extLst>
          </p:cNvPr>
          <p:cNvSpPr/>
          <p:nvPr/>
        </p:nvSpPr>
        <p:spPr>
          <a:xfrm rot="10800000">
            <a:off x="3924981" y="3212980"/>
            <a:ext cx="145709" cy="94667"/>
          </a:xfrm>
          <a:prstGeom prst="triangle">
            <a:avLst/>
          </a:prstGeom>
          <a:solidFill>
            <a:srgbClr val="E74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8" name="Прямая соединительная линия 27">
            <a:extLst>
              <a:ext uri="{FF2B5EF4-FFF2-40B4-BE49-F238E27FC236}">
                <a16:creationId xmlns="" xmlns:a16="http://schemas.microsoft.com/office/drawing/2014/main" id="{6D292D2B-AAAE-415F-96C6-33C097E80A3F}"/>
              </a:ext>
            </a:extLst>
          </p:cNvPr>
          <p:cNvCxnSpPr/>
          <p:nvPr/>
        </p:nvCxnSpPr>
        <p:spPr>
          <a:xfrm>
            <a:off x="3924981" y="3122485"/>
            <a:ext cx="719029" cy="0"/>
          </a:xfrm>
          <a:prstGeom prst="line">
            <a:avLst/>
          </a:prstGeom>
          <a:ln w="38100">
            <a:solidFill>
              <a:srgbClr val="E747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Равнобедренный треугольник 28">
            <a:extLst>
              <a:ext uri="{FF2B5EF4-FFF2-40B4-BE49-F238E27FC236}">
                <a16:creationId xmlns="" xmlns:a16="http://schemas.microsoft.com/office/drawing/2014/main" id="{E61B6B34-A84D-47FD-80DB-7891643E6E29}"/>
              </a:ext>
            </a:extLst>
          </p:cNvPr>
          <p:cNvSpPr/>
          <p:nvPr/>
        </p:nvSpPr>
        <p:spPr>
          <a:xfrm rot="10800000">
            <a:off x="7192988" y="3212981"/>
            <a:ext cx="145709" cy="94667"/>
          </a:xfrm>
          <a:prstGeom prst="triangle">
            <a:avLst/>
          </a:prstGeom>
          <a:solidFill>
            <a:srgbClr val="E74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единительная линия 29">
            <a:extLst>
              <a:ext uri="{FF2B5EF4-FFF2-40B4-BE49-F238E27FC236}">
                <a16:creationId xmlns="" xmlns:a16="http://schemas.microsoft.com/office/drawing/2014/main" id="{C972AC0A-3537-4B68-9C6B-0A899433A64D}"/>
              </a:ext>
            </a:extLst>
          </p:cNvPr>
          <p:cNvCxnSpPr/>
          <p:nvPr/>
        </p:nvCxnSpPr>
        <p:spPr>
          <a:xfrm>
            <a:off x="7192988" y="3122485"/>
            <a:ext cx="627437" cy="0"/>
          </a:xfrm>
          <a:prstGeom prst="line">
            <a:avLst/>
          </a:prstGeom>
          <a:ln w="38100">
            <a:solidFill>
              <a:srgbClr val="E747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B3B55A07-BE44-433D-8BD6-532E08D670C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91"/>
          <a:stretch/>
        </p:blipFill>
        <p:spPr>
          <a:xfrm>
            <a:off x="3639587" y="1751392"/>
            <a:ext cx="1068564" cy="1271167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40" y="1912142"/>
            <a:ext cx="1169560" cy="1193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054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2D4309FC-6A63-424A-AB88-DCFA4E533167}"/>
              </a:ext>
            </a:extLst>
          </p:cNvPr>
          <p:cNvSpPr/>
          <p:nvPr/>
        </p:nvSpPr>
        <p:spPr>
          <a:xfrm>
            <a:off x="8080607" y="34635"/>
            <a:ext cx="687141" cy="10200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Google Shape;237;p8">
            <a:extLst>
              <a:ext uri="{FF2B5EF4-FFF2-40B4-BE49-F238E27FC236}">
                <a16:creationId xmlns="" xmlns:a16="http://schemas.microsoft.com/office/drawing/2014/main" id="{35C16905-F001-4E29-9FFC-59D4B6AAE44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1202" r="2482"/>
          <a:stretch/>
        </p:blipFill>
        <p:spPr>
          <a:xfrm>
            <a:off x="7812360" y="199661"/>
            <a:ext cx="1144788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38;p8">
            <a:extLst>
              <a:ext uri="{FF2B5EF4-FFF2-40B4-BE49-F238E27FC236}">
                <a16:creationId xmlns="" xmlns:a16="http://schemas.microsoft.com/office/drawing/2014/main" id="{CBF2AFEA-0F97-4B16-A916-08E132755EC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418" r="40844"/>
          <a:stretch/>
        </p:blipFill>
        <p:spPr>
          <a:xfrm>
            <a:off x="3884865" y="199656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39;p8">
            <a:extLst>
              <a:ext uri="{FF2B5EF4-FFF2-40B4-BE49-F238E27FC236}">
                <a16:creationId xmlns="" xmlns:a16="http://schemas.microsoft.com/office/drawing/2014/main" id="{F4AC42DE-8EF7-499F-BE95-99C95414F1A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951" r="84849"/>
          <a:stretch/>
        </p:blipFill>
        <p:spPr>
          <a:xfrm>
            <a:off x="249769" y="199661"/>
            <a:ext cx="767250" cy="65523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1327A471-2E3F-4C92-8F33-688565FE8A8F}"/>
              </a:ext>
            </a:extLst>
          </p:cNvPr>
          <p:cNvSpPr txBox="1"/>
          <p:nvPr/>
        </p:nvSpPr>
        <p:spPr>
          <a:xfrm>
            <a:off x="277452" y="1054640"/>
            <a:ext cx="870737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3000" dirty="0">
                <a:solidFill>
                  <a:srgbClr val="552111"/>
                </a:solidFill>
                <a:latin typeface="Arial Black" panose="020B0A04020102020204" pitchFamily="34" charset="0"/>
              </a:rPr>
              <a:t>Меры государственной поддержки </a:t>
            </a:r>
            <a:endParaRPr lang="ru-RU" sz="3000" dirty="0">
              <a:solidFill>
                <a:srgbClr val="E7472D"/>
              </a:solidFill>
              <a:latin typeface="Arial Black" panose="020B0A04020102020204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400" dirty="0">
                <a:solidFill>
                  <a:srgbClr val="E7472D"/>
                </a:solidFill>
                <a:latin typeface="Arial Black" panose="020B0A04020102020204" pitchFamily="34" charset="0"/>
              </a:rPr>
              <a:t>для предпринимателей, действующих свыше года 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ADCD427B-FC57-4A5F-B2C1-5FED82007D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35" t="40105" r="777" b="53338"/>
          <a:stretch/>
        </p:blipFill>
        <p:spPr>
          <a:xfrm rot="16200000">
            <a:off x="8262043" y="2669356"/>
            <a:ext cx="1298088" cy="465827"/>
          </a:xfrm>
          <a:prstGeom prst="rect">
            <a:avLst/>
          </a:prstGeom>
        </p:spPr>
      </p:pic>
      <p:sp>
        <p:nvSpPr>
          <p:cNvPr id="20" name="Равнобедренный треугольник 19">
            <a:extLst>
              <a:ext uri="{FF2B5EF4-FFF2-40B4-BE49-F238E27FC236}">
                <a16:creationId xmlns="" xmlns:a16="http://schemas.microsoft.com/office/drawing/2014/main" id="{438C2CCD-2A88-44D6-BD4A-240537813AEF}"/>
              </a:ext>
            </a:extLst>
          </p:cNvPr>
          <p:cNvSpPr/>
          <p:nvPr/>
        </p:nvSpPr>
        <p:spPr>
          <a:xfrm rot="10800000">
            <a:off x="6026646" y="6174926"/>
            <a:ext cx="145709" cy="94667"/>
          </a:xfrm>
          <a:prstGeom prst="triangle">
            <a:avLst/>
          </a:prstGeom>
          <a:solidFill>
            <a:srgbClr val="E74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="" xmlns:a16="http://schemas.microsoft.com/office/drawing/2014/main" id="{71801A2C-7719-4B4C-A81D-2ED23905D711}"/>
              </a:ext>
            </a:extLst>
          </p:cNvPr>
          <p:cNvCxnSpPr/>
          <p:nvPr/>
        </p:nvCxnSpPr>
        <p:spPr>
          <a:xfrm flipV="1">
            <a:off x="6026643" y="6065755"/>
            <a:ext cx="627438" cy="13254"/>
          </a:xfrm>
          <a:prstGeom prst="line">
            <a:avLst/>
          </a:prstGeom>
          <a:ln w="38100">
            <a:solidFill>
              <a:srgbClr val="E747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C727C4A4-0E53-411F-91EB-7ED1A8ED3E2B}"/>
              </a:ext>
            </a:extLst>
          </p:cNvPr>
          <p:cNvSpPr txBox="1"/>
          <p:nvPr/>
        </p:nvSpPr>
        <p:spPr>
          <a:xfrm>
            <a:off x="5972238" y="6269591"/>
            <a:ext cx="2959523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Продвижение продукции и услуг</a:t>
            </a:r>
          </a:p>
        </p:txBody>
      </p:sp>
      <p:sp>
        <p:nvSpPr>
          <p:cNvPr id="23" name="Равнобедренный треугольник 22">
            <a:extLst>
              <a:ext uri="{FF2B5EF4-FFF2-40B4-BE49-F238E27FC236}">
                <a16:creationId xmlns="" xmlns:a16="http://schemas.microsoft.com/office/drawing/2014/main" id="{67CE6208-0C87-4ECC-8295-BE951F8109FA}"/>
              </a:ext>
            </a:extLst>
          </p:cNvPr>
          <p:cNvSpPr/>
          <p:nvPr/>
        </p:nvSpPr>
        <p:spPr>
          <a:xfrm rot="10800000">
            <a:off x="6053134" y="3292830"/>
            <a:ext cx="145709" cy="94667"/>
          </a:xfrm>
          <a:prstGeom prst="triangle">
            <a:avLst/>
          </a:prstGeom>
          <a:solidFill>
            <a:srgbClr val="E74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="" xmlns:a16="http://schemas.microsoft.com/office/drawing/2014/main" id="{59B69AAE-14D5-4785-9B8D-CD3E03D99618}"/>
              </a:ext>
            </a:extLst>
          </p:cNvPr>
          <p:cNvCxnSpPr/>
          <p:nvPr/>
        </p:nvCxnSpPr>
        <p:spPr>
          <a:xfrm>
            <a:off x="6026645" y="3212976"/>
            <a:ext cx="658371" cy="2180"/>
          </a:xfrm>
          <a:prstGeom prst="line">
            <a:avLst/>
          </a:prstGeom>
          <a:ln w="38100">
            <a:solidFill>
              <a:srgbClr val="E747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7105CE99-8567-46A5-A154-073469B1844D}"/>
              </a:ext>
            </a:extLst>
          </p:cNvPr>
          <p:cNvSpPr txBox="1"/>
          <p:nvPr/>
        </p:nvSpPr>
        <p:spPr>
          <a:xfrm>
            <a:off x="5953793" y="3428691"/>
            <a:ext cx="24563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рынков сбыта</a:t>
            </a:r>
          </a:p>
        </p:txBody>
      </p:sp>
      <p:sp>
        <p:nvSpPr>
          <p:cNvPr id="26" name="Равнобедренный треугольник 25">
            <a:extLst>
              <a:ext uri="{FF2B5EF4-FFF2-40B4-BE49-F238E27FC236}">
                <a16:creationId xmlns="" xmlns:a16="http://schemas.microsoft.com/office/drawing/2014/main" id="{F6363500-69A3-4B31-BAA1-C1CE6E8ED647}"/>
              </a:ext>
            </a:extLst>
          </p:cNvPr>
          <p:cNvSpPr/>
          <p:nvPr/>
        </p:nvSpPr>
        <p:spPr>
          <a:xfrm rot="10800000">
            <a:off x="6017795" y="5327200"/>
            <a:ext cx="145709" cy="94667"/>
          </a:xfrm>
          <a:prstGeom prst="triangle">
            <a:avLst/>
          </a:prstGeom>
          <a:solidFill>
            <a:srgbClr val="E74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="" xmlns:a16="http://schemas.microsoft.com/office/drawing/2014/main" id="{43B691CB-1BA6-4872-AAA7-591910DA6271}"/>
              </a:ext>
            </a:extLst>
          </p:cNvPr>
          <p:cNvCxnSpPr/>
          <p:nvPr/>
        </p:nvCxnSpPr>
        <p:spPr>
          <a:xfrm>
            <a:off x="6025838" y="5229204"/>
            <a:ext cx="659179" cy="1"/>
          </a:xfrm>
          <a:prstGeom prst="line">
            <a:avLst/>
          </a:prstGeom>
          <a:ln w="38100">
            <a:solidFill>
              <a:srgbClr val="E747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8058EE1-E1CF-473F-8D26-43D5B0C2FAB8}"/>
              </a:ext>
            </a:extLst>
          </p:cNvPr>
          <p:cNvSpPr txBox="1"/>
          <p:nvPr/>
        </p:nvSpPr>
        <p:spPr>
          <a:xfrm>
            <a:off x="5972238" y="5421868"/>
            <a:ext cx="26468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Специализированные услуги для бизнеса</a:t>
            </a:r>
          </a:p>
        </p:txBody>
      </p:sp>
      <p:sp>
        <p:nvSpPr>
          <p:cNvPr id="29" name="Равнобедренный треугольник 28">
            <a:extLst>
              <a:ext uri="{FF2B5EF4-FFF2-40B4-BE49-F238E27FC236}">
                <a16:creationId xmlns="" xmlns:a16="http://schemas.microsoft.com/office/drawing/2014/main" id="{7EF4754D-2B1D-4765-B084-9353829A31A8}"/>
              </a:ext>
            </a:extLst>
          </p:cNvPr>
          <p:cNvSpPr/>
          <p:nvPr/>
        </p:nvSpPr>
        <p:spPr>
          <a:xfrm rot="10800000">
            <a:off x="6025839" y="4077072"/>
            <a:ext cx="145709" cy="94667"/>
          </a:xfrm>
          <a:prstGeom prst="triangle">
            <a:avLst/>
          </a:prstGeom>
          <a:solidFill>
            <a:srgbClr val="E74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единительная линия 29">
            <a:extLst>
              <a:ext uri="{FF2B5EF4-FFF2-40B4-BE49-F238E27FC236}">
                <a16:creationId xmlns="" xmlns:a16="http://schemas.microsoft.com/office/drawing/2014/main" id="{58F5892D-6DA3-418E-B99D-4C757B16804B}"/>
              </a:ext>
            </a:extLst>
          </p:cNvPr>
          <p:cNvCxnSpPr/>
          <p:nvPr/>
        </p:nvCxnSpPr>
        <p:spPr>
          <a:xfrm>
            <a:off x="6026646" y="3969965"/>
            <a:ext cx="621943" cy="0"/>
          </a:xfrm>
          <a:prstGeom prst="line">
            <a:avLst/>
          </a:prstGeom>
          <a:ln w="38100">
            <a:solidFill>
              <a:srgbClr val="E747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72BAC52F-D6AC-4E8E-8D7C-949A20A582AB}"/>
              </a:ext>
            </a:extLst>
          </p:cNvPr>
          <p:cNvSpPr txBox="1"/>
          <p:nvPr/>
        </p:nvSpPr>
        <p:spPr>
          <a:xfrm>
            <a:off x="5953792" y="4219456"/>
            <a:ext cx="2683736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rgbClr val="5521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Соблюдение требований к ведению предпринимательской деятельности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50AA7035-0892-4653-AB10-BD814E0CFF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94" t="1529" r="29234" b="90445"/>
          <a:stretch/>
        </p:blipFill>
        <p:spPr>
          <a:xfrm rot="10800000">
            <a:off x="508886" y="6307644"/>
            <a:ext cx="1026114" cy="550369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2" y="2182710"/>
            <a:ext cx="628650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105CE99-8567-46A5-A154-073469B1844D}"/>
              </a:ext>
            </a:extLst>
          </p:cNvPr>
          <p:cNvSpPr txBox="1"/>
          <p:nvPr/>
        </p:nvSpPr>
        <p:spPr>
          <a:xfrm>
            <a:off x="5953792" y="2354162"/>
            <a:ext cx="2578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с финансами для малых и средних предприятий  </a:t>
            </a:r>
            <a:endParaRPr lang="ru-RU" sz="1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327A471-2E3F-4C92-8F33-688565FE8A8F}"/>
              </a:ext>
            </a:extLst>
          </p:cNvPr>
          <p:cNvSpPr txBox="1"/>
          <p:nvPr/>
        </p:nvSpPr>
        <p:spPr>
          <a:xfrm>
            <a:off x="597280" y="4293098"/>
            <a:ext cx="4824536" cy="2209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Комплексные услуги </a:t>
            </a:r>
          </a:p>
          <a:p>
            <a:pPr algn="ctr">
              <a:lnSpc>
                <a:spcPct val="80000"/>
              </a:lnSpc>
            </a:pPr>
            <a:endParaRPr lang="ru-RU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marL="171450" indent="-171450">
              <a:lnSpc>
                <a:spcPct val="80000"/>
              </a:lnSpc>
              <a:buFont typeface="Arial" pitchFamily="34" charset="0"/>
              <a:buChar char="•"/>
            </a:pP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Направлены на совокупное, полное  решение задачи предпринимателя</a:t>
            </a:r>
          </a:p>
          <a:p>
            <a:pPr marL="171450" indent="-171450">
              <a:lnSpc>
                <a:spcPct val="80000"/>
              </a:lnSpc>
              <a:buFont typeface="Arial" pitchFamily="34" charset="0"/>
              <a:buChar char="•"/>
            </a:pPr>
            <a:endParaRPr lang="ru-RU" sz="1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>
              <a:lnSpc>
                <a:spcPct val="80000"/>
              </a:lnSpc>
              <a:buFont typeface="Arial" pitchFamily="34" charset="0"/>
              <a:buChar char="•"/>
            </a:pP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Сочетают обучение, консультационное сопровождение и конкретные решения</a:t>
            </a:r>
          </a:p>
          <a:p>
            <a:pPr marL="171450" indent="-171450">
              <a:lnSpc>
                <a:spcPct val="80000"/>
              </a:lnSpc>
              <a:buFont typeface="Arial" pitchFamily="34" charset="0"/>
              <a:buChar char="•"/>
            </a:pPr>
            <a:endParaRPr lang="ru-RU" sz="1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>
              <a:lnSpc>
                <a:spcPct val="80000"/>
              </a:lnSpc>
              <a:buFont typeface="Arial" pitchFamily="34" charset="0"/>
              <a:buChar char="•"/>
            </a:pP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Доступны всем предприятиям и индивидуальным предпринимателям, зарегистрированным в Самарской области и действующим более года </a:t>
            </a:r>
          </a:p>
          <a:p>
            <a:pPr>
              <a:lnSpc>
                <a:spcPct val="80000"/>
              </a:lnSpc>
            </a:pPr>
            <a:endParaRPr lang="ru-RU" sz="1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>
              <a:lnSpc>
                <a:spcPct val="80000"/>
              </a:lnSpc>
            </a:pPr>
            <a:endParaRPr lang="ru-RU" sz="1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018" y="2107240"/>
            <a:ext cx="3698998" cy="212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9290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8300"/>
            <a:ext cx="870585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7829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0"/>
            <a:ext cx="10801200" cy="705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040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39;p8">
            <a:extLst>
              <a:ext uri="{FF2B5EF4-FFF2-40B4-BE49-F238E27FC236}">
                <a16:creationId xmlns="" xmlns:a16="http://schemas.microsoft.com/office/drawing/2014/main" id="{F2647DD8-A788-4002-AC93-437114E32D9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951" r="84849"/>
          <a:stretch/>
        </p:blipFill>
        <p:spPr>
          <a:xfrm>
            <a:off x="249769" y="199661"/>
            <a:ext cx="767250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38;p8">
            <a:extLst>
              <a:ext uri="{FF2B5EF4-FFF2-40B4-BE49-F238E27FC236}">
                <a16:creationId xmlns="" xmlns:a16="http://schemas.microsoft.com/office/drawing/2014/main" id="{74063EB3-4733-4E12-8841-EE876B17494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418" r="40844"/>
          <a:stretch/>
        </p:blipFill>
        <p:spPr>
          <a:xfrm>
            <a:off x="3884862" y="199656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37;p8">
            <a:extLst>
              <a:ext uri="{FF2B5EF4-FFF2-40B4-BE49-F238E27FC236}">
                <a16:creationId xmlns="" xmlns:a16="http://schemas.microsoft.com/office/drawing/2014/main" id="{7E783F8A-57A9-431B-BBBA-6DFC3BE900B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1202" r="2482"/>
          <a:stretch/>
        </p:blipFill>
        <p:spPr>
          <a:xfrm>
            <a:off x="7931034" y="199660"/>
            <a:ext cx="1026114" cy="65523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D993FBC0-EFA8-4D35-916A-19EAE0147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9632" y="1617780"/>
            <a:ext cx="7776864" cy="504056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Общее количество обращений в центры «Мой бизнес» Самарской области в 2020 году – </a:t>
            </a:r>
            <a:r>
              <a:rPr lang="ru-RU" sz="2000" b="1" dirty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4668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Работали центры в г. Самара, Тольятти, Отрадный, Сызрань. 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Общее количество обращений в центры «Мой бизнес» Самарской области в 2021 году на текущий момент – </a:t>
            </a:r>
            <a:r>
              <a:rPr lang="en-US" b="1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10322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Открыт Региональный центр «Мой бизнес» Самарской области, центры «Мой бизнес» в Новокуйбышевске и Чапаевске. Продолжают действовать центры в г. Самара, Тольятти, Отрадный Сызрань. Планируется открытие центров в городах Кинель, Октябрьск, Похвистнево.</a:t>
            </a:r>
          </a:p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976B9DC9-9C3C-4C63-A755-625302393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104" y="1389933"/>
            <a:ext cx="652460" cy="17736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76028D76-9ECB-45E3-A48A-CAE80D31E2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577723" y="2193062"/>
            <a:ext cx="170703" cy="62794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3AA09F4B-74E6-4AAB-92AE-4D1B2D3591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9103" y="3472251"/>
            <a:ext cx="627942" cy="17070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56F229FE-6ACF-4550-9A7F-1AF6DCF68C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5007" y="4522820"/>
            <a:ext cx="627942" cy="17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154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239;p8">
            <a:extLst>
              <a:ext uri="{FF2B5EF4-FFF2-40B4-BE49-F238E27FC236}">
                <a16:creationId xmlns="" xmlns:a16="http://schemas.microsoft.com/office/drawing/2014/main" id="{AF58EA2D-4A1D-403C-9806-02DADA161AA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951" r="84849"/>
          <a:stretch/>
        </p:blipFill>
        <p:spPr>
          <a:xfrm>
            <a:off x="249769" y="199661"/>
            <a:ext cx="767250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38;p8">
            <a:extLst>
              <a:ext uri="{FF2B5EF4-FFF2-40B4-BE49-F238E27FC236}">
                <a16:creationId xmlns="" xmlns:a16="http://schemas.microsoft.com/office/drawing/2014/main" id="{E90CFB8E-B515-448D-B2C3-4A5FF6C3503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418" r="40844"/>
          <a:stretch/>
        </p:blipFill>
        <p:spPr>
          <a:xfrm>
            <a:off x="3884862" y="199656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237;p8">
            <a:extLst>
              <a:ext uri="{FF2B5EF4-FFF2-40B4-BE49-F238E27FC236}">
                <a16:creationId xmlns="" xmlns:a16="http://schemas.microsoft.com/office/drawing/2014/main" id="{E122CA30-0D56-43B0-B469-88FF9D02B2B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1202" r="2482"/>
          <a:stretch/>
        </p:blipFill>
        <p:spPr>
          <a:xfrm>
            <a:off x="7931034" y="199660"/>
            <a:ext cx="1026114" cy="6552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13290999-2FE1-4361-A893-FBB3C9ED3D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6228" y="1052736"/>
            <a:ext cx="8280920" cy="5958489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2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Основная тематика запросов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  Информирование субъектов МСП об антикризисных мерах поддержки, федеральных и предоставляемых инфраструктурами развития и поддержки предпринимательства Самарской области;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 Информирование о услугах инфраструктур развития и поддержки предпринимательства Самарской области: льготное кредитование и займы, юридическая помощь, поддержка экспорта, информирование об обучающих мероприятиях, проводимых Региональным Центром «Мой бизнес»; 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 Помощь в оформлении заявок на получение услуг через сайт mybiz.ru;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  Консультации по мерам поддержки СМСП профильными министерствами Самарской области (министерством сельского хозяйства и продовольствия, министерством промышленности и торговли, министерства имущественных отношений);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  Консультации для тех, кто только планирует заняться предпринимательской деятельностью: помощь в выборе организационно-правовой формы ведения бизнеса, подбор ОКВЭД, разъяснение обязанностей ИП и др. / Разъяснение нюансов применения контрольно-кассовой техники / Консультации по обязательной маркировке, работе в системе «Честный знак»/ Составление бизнес-планов;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  Помощь по регистрации и работе в приложении «Мой налог», разъяснение условий работы самозанятого;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  Помощь в оформление документов: заявления на добавление/исключение ОКВЭД, заявления на закрытие ИП, оформление заявления на получение патента (ПСН);</a:t>
            </a: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  Услуги МФЦ для бизнеса (около 15% от всех обращений).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784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39;p8">
            <a:extLst>
              <a:ext uri="{FF2B5EF4-FFF2-40B4-BE49-F238E27FC236}">
                <a16:creationId xmlns="" xmlns:a16="http://schemas.microsoft.com/office/drawing/2014/main" id="{E0EE8C1F-6697-4507-9BD8-16DB99593EA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951" r="84849"/>
          <a:stretch/>
        </p:blipFill>
        <p:spPr>
          <a:xfrm>
            <a:off x="249769" y="199661"/>
            <a:ext cx="767250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38;p8">
            <a:extLst>
              <a:ext uri="{FF2B5EF4-FFF2-40B4-BE49-F238E27FC236}">
                <a16:creationId xmlns="" xmlns:a16="http://schemas.microsoft.com/office/drawing/2014/main" id="{EBF9F77F-9FB8-4327-BC04-1E37CA1BAFD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418" r="40844"/>
          <a:stretch/>
        </p:blipFill>
        <p:spPr>
          <a:xfrm>
            <a:off x="3884862" y="199656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37;p8">
            <a:extLst>
              <a:ext uri="{FF2B5EF4-FFF2-40B4-BE49-F238E27FC236}">
                <a16:creationId xmlns="" xmlns:a16="http://schemas.microsoft.com/office/drawing/2014/main" id="{1EF43AA2-BDE8-4106-A0C6-7E4EFF24C4D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1202" r="2482"/>
          <a:stretch/>
        </p:blipFill>
        <p:spPr>
          <a:xfrm>
            <a:off x="7931034" y="199660"/>
            <a:ext cx="1026114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3D78323-C9FE-414F-9A9E-811AB22B33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41" t="12247" r="21672" b="19155"/>
          <a:stretch/>
        </p:blipFill>
        <p:spPr>
          <a:xfrm>
            <a:off x="248273" y="854887"/>
            <a:ext cx="8645958" cy="580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421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39;p8">
            <a:extLst>
              <a:ext uri="{FF2B5EF4-FFF2-40B4-BE49-F238E27FC236}">
                <a16:creationId xmlns="" xmlns:a16="http://schemas.microsoft.com/office/drawing/2014/main" id="{873951C7-8834-444E-BC56-9AEBCD7B426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951" r="84849"/>
          <a:stretch/>
        </p:blipFill>
        <p:spPr>
          <a:xfrm>
            <a:off x="249769" y="199661"/>
            <a:ext cx="767250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38;p8">
            <a:extLst>
              <a:ext uri="{FF2B5EF4-FFF2-40B4-BE49-F238E27FC236}">
                <a16:creationId xmlns="" xmlns:a16="http://schemas.microsoft.com/office/drawing/2014/main" id="{74FBD63A-08C2-40FF-B53B-A4192FD7BF4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418" r="40844"/>
          <a:stretch/>
        </p:blipFill>
        <p:spPr>
          <a:xfrm>
            <a:off x="3884862" y="199656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37;p8">
            <a:extLst>
              <a:ext uri="{FF2B5EF4-FFF2-40B4-BE49-F238E27FC236}">
                <a16:creationId xmlns="" xmlns:a16="http://schemas.microsoft.com/office/drawing/2014/main" id="{B481B8D5-DCF3-4EB7-A558-131063387AA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1202" r="2482"/>
          <a:stretch/>
        </p:blipFill>
        <p:spPr>
          <a:xfrm>
            <a:off x="7931034" y="199660"/>
            <a:ext cx="1026114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2879A1F-A734-4373-9989-F7842AFAE6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63" t="13601" r="21650" b="16401"/>
          <a:stretch/>
        </p:blipFill>
        <p:spPr>
          <a:xfrm>
            <a:off x="249769" y="866303"/>
            <a:ext cx="8701757" cy="5792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075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39;p8">
            <a:extLst>
              <a:ext uri="{FF2B5EF4-FFF2-40B4-BE49-F238E27FC236}">
                <a16:creationId xmlns="" xmlns:a16="http://schemas.microsoft.com/office/drawing/2014/main" id="{C9827372-EC20-46E3-9919-EBBD8AA3AEC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951" r="84849"/>
          <a:stretch/>
        </p:blipFill>
        <p:spPr>
          <a:xfrm>
            <a:off x="249769" y="199661"/>
            <a:ext cx="767250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38;p8">
            <a:extLst>
              <a:ext uri="{FF2B5EF4-FFF2-40B4-BE49-F238E27FC236}">
                <a16:creationId xmlns="" xmlns:a16="http://schemas.microsoft.com/office/drawing/2014/main" id="{174C7A10-5D54-4DC0-9A4B-B727965FC68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418" r="40844"/>
          <a:stretch/>
        </p:blipFill>
        <p:spPr>
          <a:xfrm>
            <a:off x="3884862" y="199656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37;p8">
            <a:extLst>
              <a:ext uri="{FF2B5EF4-FFF2-40B4-BE49-F238E27FC236}">
                <a16:creationId xmlns="" xmlns:a16="http://schemas.microsoft.com/office/drawing/2014/main" id="{A816D3DF-F0DA-403B-891E-A62AC4265C2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1202" r="2482"/>
          <a:stretch/>
        </p:blipFill>
        <p:spPr>
          <a:xfrm>
            <a:off x="7931034" y="199660"/>
            <a:ext cx="1026114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519E8038-A880-4F95-9053-DAB6EC6755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63" t="17801" r="21650" b="23400"/>
          <a:stretch/>
        </p:blipFill>
        <p:spPr>
          <a:xfrm>
            <a:off x="249769" y="935836"/>
            <a:ext cx="8666714" cy="530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618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39;p8">
            <a:extLst>
              <a:ext uri="{FF2B5EF4-FFF2-40B4-BE49-F238E27FC236}">
                <a16:creationId xmlns="" xmlns:a16="http://schemas.microsoft.com/office/drawing/2014/main" id="{92A8C616-7401-4354-A4DD-028EEC124BA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951" r="84849"/>
          <a:stretch/>
        </p:blipFill>
        <p:spPr>
          <a:xfrm>
            <a:off x="249769" y="199661"/>
            <a:ext cx="767250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38;p8">
            <a:extLst>
              <a:ext uri="{FF2B5EF4-FFF2-40B4-BE49-F238E27FC236}">
                <a16:creationId xmlns="" xmlns:a16="http://schemas.microsoft.com/office/drawing/2014/main" id="{D1F4B880-ED19-49B2-8D24-C631A4B3C08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418" r="40844"/>
          <a:stretch/>
        </p:blipFill>
        <p:spPr>
          <a:xfrm>
            <a:off x="3884862" y="199656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37;p8">
            <a:extLst>
              <a:ext uri="{FF2B5EF4-FFF2-40B4-BE49-F238E27FC236}">
                <a16:creationId xmlns="" xmlns:a16="http://schemas.microsoft.com/office/drawing/2014/main" id="{78435F6A-6BA3-4DF3-91B8-5DC31B1E37A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1202" r="2482"/>
          <a:stretch/>
        </p:blipFill>
        <p:spPr>
          <a:xfrm>
            <a:off x="7931034" y="199660"/>
            <a:ext cx="1026114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8436F337-3F60-4638-853B-7E3B521199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63" t="23401" r="22437" b="15000"/>
          <a:stretch/>
        </p:blipFill>
        <p:spPr>
          <a:xfrm>
            <a:off x="249769" y="868936"/>
            <a:ext cx="8707379" cy="532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33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C31D33A-8324-4B28-9F60-2799E9DD2D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43" t="35902" b="-1"/>
          <a:stretch/>
        </p:blipFill>
        <p:spPr>
          <a:xfrm>
            <a:off x="-1" y="0"/>
            <a:ext cx="931072" cy="1333850"/>
          </a:xfrm>
          <a:prstGeom prst="rect">
            <a:avLst/>
          </a:prstGeom>
        </p:spPr>
      </p:pic>
      <p:sp>
        <p:nvSpPr>
          <p:cNvPr id="214" name="Google Shape;214;gdd7a0283e8_0_88"/>
          <p:cNvSpPr txBox="1"/>
          <p:nvPr/>
        </p:nvSpPr>
        <p:spPr>
          <a:xfrm>
            <a:off x="156731" y="1500775"/>
            <a:ext cx="8316225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rial"/>
              <a:buNone/>
            </a:pPr>
            <a:endParaRPr sz="5500" b="1" i="0" u="none" strike="noStrike" cap="none">
              <a:solidFill>
                <a:srgbClr val="55211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DCF69F2-A696-45CC-8F63-DCFA26A829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0837"/>
          <a:stretch/>
        </p:blipFill>
        <p:spPr>
          <a:xfrm>
            <a:off x="0" y="1702964"/>
            <a:ext cx="9144000" cy="5155036"/>
          </a:xfrm>
          <a:prstGeom prst="rect">
            <a:avLst/>
          </a:prstGeom>
        </p:spPr>
      </p:pic>
      <p:pic>
        <p:nvPicPr>
          <p:cNvPr id="8" name="Google Shape;237;p8">
            <a:extLst>
              <a:ext uri="{FF2B5EF4-FFF2-40B4-BE49-F238E27FC236}">
                <a16:creationId xmlns="" xmlns:a16="http://schemas.microsoft.com/office/drawing/2014/main" id="{DF81ED5D-3814-410A-A053-E112F507537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81202" r="2482"/>
          <a:stretch/>
        </p:blipFill>
        <p:spPr>
          <a:xfrm>
            <a:off x="7931034" y="199654"/>
            <a:ext cx="1026114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238;p8">
            <a:extLst>
              <a:ext uri="{FF2B5EF4-FFF2-40B4-BE49-F238E27FC236}">
                <a16:creationId xmlns="" xmlns:a16="http://schemas.microsoft.com/office/drawing/2014/main" id="{24F88922-BC54-443A-A212-A27432D1133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418" r="40844"/>
          <a:stretch/>
        </p:blipFill>
        <p:spPr>
          <a:xfrm>
            <a:off x="3884859" y="199653"/>
            <a:ext cx="1178335" cy="65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239;p8">
            <a:extLst>
              <a:ext uri="{FF2B5EF4-FFF2-40B4-BE49-F238E27FC236}">
                <a16:creationId xmlns="" xmlns:a16="http://schemas.microsoft.com/office/drawing/2014/main" id="{879768BC-2781-46DC-BC78-4509D9D9873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2951" r="84849"/>
          <a:stretch/>
        </p:blipFill>
        <p:spPr>
          <a:xfrm>
            <a:off x="249769" y="199654"/>
            <a:ext cx="767250" cy="6552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96532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2349</TotalTime>
  <Words>488</Words>
  <Application>Microsoft Office PowerPoint</Application>
  <PresentationFormat>Экран (4:3)</PresentationFormat>
  <Paragraphs>70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Дунаева А.С.</cp:lastModifiedBy>
  <cp:revision>41</cp:revision>
  <cp:lastPrinted>2022-01-28T10:57:00Z</cp:lastPrinted>
  <dcterms:created xsi:type="dcterms:W3CDTF">2021-09-06T04:18:10Z</dcterms:created>
  <dcterms:modified xsi:type="dcterms:W3CDTF">2022-01-28T11:08:17Z</dcterms:modified>
</cp:coreProperties>
</file>