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  <p:sldMasterId id="2147483675" r:id="rId3"/>
  </p:sldMasterIdLst>
  <p:notesMasterIdLst>
    <p:notesMasterId r:id="rId19"/>
  </p:notesMasterIdLst>
  <p:sldIdLst>
    <p:sldId id="270" r:id="rId4"/>
    <p:sldId id="299" r:id="rId5"/>
    <p:sldId id="279" r:id="rId6"/>
    <p:sldId id="273" r:id="rId7"/>
    <p:sldId id="307" r:id="rId8"/>
    <p:sldId id="300" r:id="rId9"/>
    <p:sldId id="302" r:id="rId10"/>
    <p:sldId id="303" r:id="rId11"/>
    <p:sldId id="304" r:id="rId12"/>
    <p:sldId id="312" r:id="rId13"/>
    <p:sldId id="305" r:id="rId14"/>
    <p:sldId id="308" r:id="rId15"/>
    <p:sldId id="310" r:id="rId16"/>
    <p:sldId id="311" r:id="rId17"/>
    <p:sldId id="306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без заголовка" id="{7009603C-6188-4C6E-B4D3-894ACBAA80E1}">
          <p14:sldIdLst>
            <p14:sldId id="270"/>
            <p14:sldId id="299"/>
            <p14:sldId id="279"/>
            <p14:sldId id="273"/>
            <p14:sldId id="307"/>
            <p14:sldId id="300"/>
            <p14:sldId id="302"/>
            <p14:sldId id="303"/>
            <p14:sldId id="304"/>
            <p14:sldId id="312"/>
            <p14:sldId id="305"/>
            <p14:sldId id="308"/>
            <p14:sldId id="310"/>
            <p14:sldId id="311"/>
            <p14:sldId id="306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3AF478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110" autoAdjust="0"/>
  </p:normalViewPr>
  <p:slideViewPr>
    <p:cSldViewPr>
      <p:cViewPr>
        <p:scale>
          <a:sx n="77" d="100"/>
          <a:sy n="77" d="100"/>
        </p:scale>
        <p:origin x="-95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3BE252-C581-461E-8606-E328EF3EE548}" type="doc">
      <dgm:prSet loTypeId="urn:microsoft.com/office/officeart/2005/8/layout/cycle8" loCatId="cycle" qsTypeId="urn:microsoft.com/office/officeart/2005/8/quickstyle/simple1" qsCatId="simple" csTypeId="urn:microsoft.com/office/officeart/2005/8/colors/accent1_2" csCatId="accent1" phldr="1"/>
      <dgm:spPr/>
    </dgm:pt>
    <dgm:pt modelId="{0A14ACBF-FE22-4CB7-91B0-FE77F25CE8E8}">
      <dgm:prSet phldrT="[Текст]" custT="1"/>
      <dgm:spPr>
        <a:solidFill>
          <a:schemeClr val="tx2"/>
        </a:solidFill>
      </dgm:spPr>
      <dgm:t>
        <a:bodyPr/>
        <a:lstStyle/>
        <a:p>
          <a:r>
            <a:rPr lang="ru-RU" sz="1600" b="1" dirty="0">
              <a:latin typeface="Times New Roman" pitchFamily="18" charset="0"/>
              <a:cs typeface="Times New Roman" pitchFamily="18" charset="0"/>
            </a:rPr>
            <a:t>Поиск работы </a:t>
          </a:r>
        </a:p>
        <a:p>
          <a:r>
            <a:rPr lang="ru-RU" sz="1600" b="1" dirty="0">
              <a:latin typeface="Times New Roman" pitchFamily="18" charset="0"/>
              <a:cs typeface="Times New Roman" pitchFamily="18" charset="0"/>
            </a:rPr>
            <a:t>(не менее 20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%) </a:t>
          </a:r>
          <a:r>
            <a:rPr lang="ru-RU" sz="16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3965 чел.</a:t>
          </a:r>
          <a:endParaRPr lang="ru-RU" sz="1600" b="1" dirty="0">
            <a:solidFill>
              <a:srgbClr val="FFFF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FE186DF0-0047-4E15-AB6E-A22153A6A266}" type="parTrans" cxnId="{B77ACB29-2EDE-4219-BC65-1626E1F50033}">
      <dgm:prSet/>
      <dgm:spPr/>
      <dgm:t>
        <a:bodyPr/>
        <a:lstStyle/>
        <a:p>
          <a:endParaRPr lang="ru-RU" sz="1200" b="1">
            <a:latin typeface="Times New Roman" pitchFamily="18" charset="0"/>
            <a:cs typeface="Times New Roman" pitchFamily="18" charset="0"/>
          </a:endParaRPr>
        </a:p>
      </dgm:t>
    </dgm:pt>
    <dgm:pt modelId="{F90F8488-77A0-4919-B70D-C6E391C93915}" type="sibTrans" cxnId="{B77ACB29-2EDE-4219-BC65-1626E1F50033}">
      <dgm:prSet/>
      <dgm:spPr/>
      <dgm:t>
        <a:bodyPr/>
        <a:lstStyle/>
        <a:p>
          <a:endParaRPr lang="ru-RU" sz="1200" b="1">
            <a:latin typeface="Times New Roman" pitchFamily="18" charset="0"/>
            <a:cs typeface="Times New Roman" pitchFamily="18" charset="0"/>
          </a:endParaRPr>
        </a:p>
      </dgm:t>
    </dgm:pt>
    <dgm:pt modelId="{642398F1-DFBF-4BDC-99DD-5BAEF626A4E1}">
      <dgm:prSet phldrT="[Текст]" custT="1"/>
      <dgm:spPr>
        <a:solidFill>
          <a:schemeClr val="tx2"/>
        </a:solidFill>
      </dgm:spPr>
      <dgm:t>
        <a:bodyPr/>
        <a:lstStyle/>
        <a:p>
          <a:r>
            <a:rPr lang="ru-RU" sz="1600" b="1" dirty="0">
              <a:latin typeface="Times New Roman" pitchFamily="18" charset="0"/>
              <a:cs typeface="Times New Roman" pitchFamily="18" charset="0"/>
            </a:rPr>
            <a:t>ЛПХ </a:t>
          </a:r>
        </a:p>
        <a:p>
          <a:r>
            <a:rPr lang="ru-RU" sz="1600" b="1" dirty="0">
              <a:latin typeface="Times New Roman" pitchFamily="18" charset="0"/>
              <a:cs typeface="Times New Roman" pitchFamily="18" charset="0"/>
            </a:rPr>
            <a:t>(до 20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%) </a:t>
          </a:r>
          <a:r>
            <a:rPr lang="ru-RU" sz="16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1600 чел.</a:t>
          </a:r>
          <a:endParaRPr lang="ru-RU" sz="1600" b="1" dirty="0">
            <a:solidFill>
              <a:srgbClr val="FFFF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755AC154-45FD-4741-A21B-D2B06D50D9ED}" type="parTrans" cxnId="{DC27E563-8204-4C86-907B-13492083462B}">
      <dgm:prSet/>
      <dgm:spPr/>
      <dgm:t>
        <a:bodyPr/>
        <a:lstStyle/>
        <a:p>
          <a:endParaRPr lang="ru-RU" sz="1200" b="1">
            <a:latin typeface="Times New Roman" pitchFamily="18" charset="0"/>
            <a:cs typeface="Times New Roman" pitchFamily="18" charset="0"/>
          </a:endParaRPr>
        </a:p>
      </dgm:t>
    </dgm:pt>
    <dgm:pt modelId="{72F1C55A-AB4B-413E-81A0-3F7435BF57B0}" type="sibTrans" cxnId="{DC27E563-8204-4C86-907B-13492083462B}">
      <dgm:prSet/>
      <dgm:spPr/>
      <dgm:t>
        <a:bodyPr/>
        <a:lstStyle/>
        <a:p>
          <a:endParaRPr lang="ru-RU" sz="1200" b="1">
            <a:latin typeface="Times New Roman" pitchFamily="18" charset="0"/>
            <a:cs typeface="Times New Roman" pitchFamily="18" charset="0"/>
          </a:endParaRPr>
        </a:p>
      </dgm:t>
    </dgm:pt>
    <dgm:pt modelId="{F155EFA5-911D-461D-BF62-B115AAE1A0EB}">
      <dgm:prSet phldrT="[Текст]" custT="1"/>
      <dgm:spPr>
        <a:solidFill>
          <a:schemeClr val="tx2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>
              <a:latin typeface="Times New Roman" pitchFamily="18" charset="0"/>
              <a:cs typeface="Times New Roman" pitchFamily="18" charset="0"/>
            </a:rPr>
            <a:t>Преодоление трудной жизненной ситуации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>
              <a:latin typeface="Times New Roman" pitchFamily="18" charset="0"/>
              <a:cs typeface="Times New Roman" pitchFamily="18" charset="0"/>
            </a:rPr>
            <a:t>(до 30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%) </a:t>
          </a:r>
          <a:r>
            <a:rPr lang="ru-RU" sz="16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3060 чел.</a:t>
          </a:r>
          <a:endParaRPr lang="ru-RU" sz="1600" b="1" dirty="0">
            <a:solidFill>
              <a:srgbClr val="FFFF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331FB961-DD8C-459D-83D5-347ED2B13889}" type="parTrans" cxnId="{89FE3A19-B74C-473D-84B6-AC22A6E9F5F1}">
      <dgm:prSet/>
      <dgm:spPr/>
      <dgm:t>
        <a:bodyPr/>
        <a:lstStyle/>
        <a:p>
          <a:endParaRPr lang="ru-RU" sz="1200" b="1">
            <a:latin typeface="Times New Roman" pitchFamily="18" charset="0"/>
            <a:cs typeface="Times New Roman" pitchFamily="18" charset="0"/>
          </a:endParaRPr>
        </a:p>
      </dgm:t>
    </dgm:pt>
    <dgm:pt modelId="{E846D304-D4A6-47CF-BD01-D3FB77804761}" type="sibTrans" cxnId="{89FE3A19-B74C-473D-84B6-AC22A6E9F5F1}">
      <dgm:prSet/>
      <dgm:spPr/>
      <dgm:t>
        <a:bodyPr/>
        <a:lstStyle/>
        <a:p>
          <a:endParaRPr lang="ru-RU" sz="1200" b="1">
            <a:latin typeface="Times New Roman" pitchFamily="18" charset="0"/>
            <a:cs typeface="Times New Roman" pitchFamily="18" charset="0"/>
          </a:endParaRPr>
        </a:p>
      </dgm:t>
    </dgm:pt>
    <dgm:pt modelId="{00657A48-AFE0-494A-ABBE-74F0932F6D59}">
      <dgm:prSet phldrT="[Текст]" custT="1"/>
      <dgm:spPr>
        <a:solidFill>
          <a:schemeClr val="tx2"/>
        </a:solidFill>
      </dgm:spPr>
      <dgm:t>
        <a:bodyPr/>
        <a:lstStyle/>
        <a:p>
          <a:r>
            <a:rPr lang="ru-RU" sz="1600" b="1" dirty="0">
              <a:latin typeface="Times New Roman" pitchFamily="18" charset="0"/>
              <a:cs typeface="Times New Roman" pitchFamily="18" charset="0"/>
            </a:rPr>
            <a:t>Предпринимательство </a:t>
          </a:r>
        </a:p>
        <a:p>
          <a:r>
            <a:rPr lang="ru-RU" sz="1600" b="1" dirty="0">
              <a:latin typeface="Times New Roman" pitchFamily="18" charset="0"/>
              <a:cs typeface="Times New Roman" pitchFamily="18" charset="0"/>
            </a:rPr>
            <a:t>(не менее 10%)  </a:t>
          </a:r>
          <a:r>
            <a:rPr lang="ru-RU" sz="16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1696 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чел.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3936C684-C636-4195-95B2-F227696AE83D}" type="parTrans" cxnId="{00CC0B97-D13F-4803-AE65-421CA54E4EA6}">
      <dgm:prSet/>
      <dgm:spPr/>
      <dgm:t>
        <a:bodyPr/>
        <a:lstStyle/>
        <a:p>
          <a:endParaRPr lang="ru-RU" sz="1200" b="1">
            <a:latin typeface="Times New Roman" pitchFamily="18" charset="0"/>
            <a:cs typeface="Times New Roman" pitchFamily="18" charset="0"/>
          </a:endParaRPr>
        </a:p>
      </dgm:t>
    </dgm:pt>
    <dgm:pt modelId="{25FDB665-45EE-4CEB-A59A-25033A477409}" type="sibTrans" cxnId="{00CC0B97-D13F-4803-AE65-421CA54E4EA6}">
      <dgm:prSet/>
      <dgm:spPr/>
      <dgm:t>
        <a:bodyPr/>
        <a:lstStyle/>
        <a:p>
          <a:endParaRPr lang="ru-RU" sz="1200" b="1">
            <a:latin typeface="Times New Roman" pitchFamily="18" charset="0"/>
            <a:cs typeface="Times New Roman" pitchFamily="18" charset="0"/>
          </a:endParaRPr>
        </a:p>
      </dgm:t>
    </dgm:pt>
    <dgm:pt modelId="{90352634-D1C4-4123-BCE1-31765FFD3205}" type="pres">
      <dgm:prSet presAssocID="{993BE252-C581-461E-8606-E328EF3EE548}" presName="compositeShape" presStyleCnt="0">
        <dgm:presLayoutVars>
          <dgm:chMax val="7"/>
          <dgm:dir/>
          <dgm:resizeHandles val="exact"/>
        </dgm:presLayoutVars>
      </dgm:prSet>
      <dgm:spPr/>
    </dgm:pt>
    <dgm:pt modelId="{A6C911D8-5067-4C23-97AB-5C292A0A34BA}" type="pres">
      <dgm:prSet presAssocID="{993BE252-C581-461E-8606-E328EF3EE548}" presName="wedge1" presStyleLbl="node1" presStyleIdx="0" presStyleCnt="4" custScaleX="141573" custScaleY="92865" custLinFactNeighborX="3017" custLinFactNeighborY="105"/>
      <dgm:spPr/>
      <dgm:t>
        <a:bodyPr/>
        <a:lstStyle/>
        <a:p>
          <a:endParaRPr lang="ru-RU"/>
        </a:p>
      </dgm:t>
    </dgm:pt>
    <dgm:pt modelId="{5F9C6957-E0CC-46C2-9A13-CC8D2429844A}" type="pres">
      <dgm:prSet presAssocID="{993BE252-C581-461E-8606-E328EF3EE548}" presName="dummy1a" presStyleCnt="0"/>
      <dgm:spPr/>
    </dgm:pt>
    <dgm:pt modelId="{FCD63207-A1ED-44FE-BB84-ABE1EFA2FE02}" type="pres">
      <dgm:prSet presAssocID="{993BE252-C581-461E-8606-E328EF3EE548}" presName="dummy1b" presStyleCnt="0"/>
      <dgm:spPr/>
    </dgm:pt>
    <dgm:pt modelId="{1B03302C-DE7B-46D1-8D24-70D88EEAFE22}" type="pres">
      <dgm:prSet presAssocID="{993BE252-C581-461E-8606-E328EF3EE548}" presName="wedge1Tx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4CE09B-3372-4EDB-B44A-244297274894}" type="pres">
      <dgm:prSet presAssocID="{993BE252-C581-461E-8606-E328EF3EE548}" presName="wedge2" presStyleLbl="node1" presStyleIdx="1" presStyleCnt="4" custScaleX="150632" custScaleY="98984" custLinFactNeighborX="9249" custLinFactNeighborY="4226"/>
      <dgm:spPr/>
      <dgm:t>
        <a:bodyPr/>
        <a:lstStyle/>
        <a:p>
          <a:endParaRPr lang="ru-RU"/>
        </a:p>
      </dgm:t>
    </dgm:pt>
    <dgm:pt modelId="{CF6DEDD1-381F-4BBA-AA68-0F7DE48563ED}" type="pres">
      <dgm:prSet presAssocID="{993BE252-C581-461E-8606-E328EF3EE548}" presName="dummy2a" presStyleCnt="0"/>
      <dgm:spPr/>
    </dgm:pt>
    <dgm:pt modelId="{7C45F649-626C-4E8B-B4F1-FCF24A00F157}" type="pres">
      <dgm:prSet presAssocID="{993BE252-C581-461E-8606-E328EF3EE548}" presName="dummy2b" presStyleCnt="0"/>
      <dgm:spPr/>
    </dgm:pt>
    <dgm:pt modelId="{B7998805-241A-4497-86C0-A423DABBED24}" type="pres">
      <dgm:prSet presAssocID="{993BE252-C581-461E-8606-E328EF3EE548}" presName="wedge2Tx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865B40-B612-4F49-B3E3-B8E0C5FF53CF}" type="pres">
      <dgm:prSet presAssocID="{993BE252-C581-461E-8606-E328EF3EE548}" presName="wedge3" presStyleLbl="node1" presStyleIdx="2" presStyleCnt="4" custScaleX="178540" custScaleY="107252" custLinFactNeighborX="1837" custLinFactNeighborY="125"/>
      <dgm:spPr/>
      <dgm:t>
        <a:bodyPr/>
        <a:lstStyle/>
        <a:p>
          <a:endParaRPr lang="ru-RU"/>
        </a:p>
      </dgm:t>
    </dgm:pt>
    <dgm:pt modelId="{7A094446-C226-47A8-9031-A2F81D4920C8}" type="pres">
      <dgm:prSet presAssocID="{993BE252-C581-461E-8606-E328EF3EE548}" presName="dummy3a" presStyleCnt="0"/>
      <dgm:spPr/>
    </dgm:pt>
    <dgm:pt modelId="{D9B2CA1D-14FA-432E-9E23-1D997CE85FD1}" type="pres">
      <dgm:prSet presAssocID="{993BE252-C581-461E-8606-E328EF3EE548}" presName="dummy3b" presStyleCnt="0"/>
      <dgm:spPr/>
    </dgm:pt>
    <dgm:pt modelId="{32318F31-D434-48A4-BB73-832F6C2E96BC}" type="pres">
      <dgm:prSet presAssocID="{993BE252-C581-461E-8606-E328EF3EE548}" presName="wedge3Tx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208B12-68F1-48CC-9C00-3AA4C44E6299}" type="pres">
      <dgm:prSet presAssocID="{993BE252-C581-461E-8606-E328EF3EE548}" presName="wedge4" presStyleLbl="node1" presStyleIdx="3" presStyleCnt="4" custScaleX="176946" custScaleY="105188" custLinFactNeighborX="-5521" custLinFactNeighborY="263"/>
      <dgm:spPr/>
      <dgm:t>
        <a:bodyPr/>
        <a:lstStyle/>
        <a:p>
          <a:endParaRPr lang="ru-RU"/>
        </a:p>
      </dgm:t>
    </dgm:pt>
    <dgm:pt modelId="{B0BBB91F-41D2-4750-8F20-F84C793559BB}" type="pres">
      <dgm:prSet presAssocID="{993BE252-C581-461E-8606-E328EF3EE548}" presName="dummy4a" presStyleCnt="0"/>
      <dgm:spPr/>
    </dgm:pt>
    <dgm:pt modelId="{60D8602E-3255-4828-A8F9-ED05A0C38556}" type="pres">
      <dgm:prSet presAssocID="{993BE252-C581-461E-8606-E328EF3EE548}" presName="dummy4b" presStyleCnt="0"/>
      <dgm:spPr/>
    </dgm:pt>
    <dgm:pt modelId="{5FCF1CA7-6C31-40B6-83C9-CB1BECA28DE4}" type="pres">
      <dgm:prSet presAssocID="{993BE252-C581-461E-8606-E328EF3EE548}" presName="wedge4Tx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ABE2A2-9C39-4432-B967-F753196AC403}" type="pres">
      <dgm:prSet presAssocID="{F90F8488-77A0-4919-B70D-C6E391C93915}" presName="arrowWedge1" presStyleLbl="fgSibTrans2D1" presStyleIdx="0" presStyleCnt="4" custScaleX="139297" custScaleY="90465" custLinFactNeighborX="-487" custLinFactNeighborY="-267"/>
      <dgm:spPr/>
    </dgm:pt>
    <dgm:pt modelId="{CA1F9F65-B068-452B-AC58-B7AE54BB58C3}" type="pres">
      <dgm:prSet presAssocID="{72F1C55A-AB4B-413E-81A0-3F7435BF57B0}" presName="arrowWedge2" presStyleLbl="fgSibTrans2D1" presStyleIdx="1" presStyleCnt="4" custScaleX="143315" custScaleY="97393" custLinFactNeighborX="-1055" custLinFactNeighborY="1009"/>
      <dgm:spPr/>
    </dgm:pt>
    <dgm:pt modelId="{50CFA946-7787-4EA7-891C-EF79BF9B6127}" type="pres">
      <dgm:prSet presAssocID="{25FDB665-45EE-4CEB-A59A-25033A477409}" presName="arrowWedge3" presStyleLbl="fgSibTrans2D1" presStyleIdx="2" presStyleCnt="4" custScaleX="169355" custScaleY="104664" custLinFactNeighborX="226" custLinFactNeighborY="-9"/>
      <dgm:spPr/>
    </dgm:pt>
    <dgm:pt modelId="{6933BF0C-4C47-4C38-87F9-7DA32A6CC31E}" type="pres">
      <dgm:prSet presAssocID="{E846D304-D4A6-47CF-BD01-D3FB77804761}" presName="arrowWedge4" presStyleLbl="fgSibTrans2D1" presStyleIdx="3" presStyleCnt="4" custScaleX="161485" custScaleY="102031" custLinFactNeighborX="-1239" custLinFactNeighborY="-1032"/>
      <dgm:spPr/>
    </dgm:pt>
  </dgm:ptLst>
  <dgm:cxnLst>
    <dgm:cxn modelId="{00E7586B-46BD-43CD-8544-134BA192CCC1}" type="presOf" srcId="{F155EFA5-911D-461D-BF62-B115AAE1A0EB}" destId="{E0208B12-68F1-48CC-9C00-3AA4C44E6299}" srcOrd="0" destOrd="0" presId="urn:microsoft.com/office/officeart/2005/8/layout/cycle8"/>
    <dgm:cxn modelId="{4B64C01C-808D-4286-BE9D-A8DD7811E7E9}" type="presOf" srcId="{642398F1-DFBF-4BDC-99DD-5BAEF626A4E1}" destId="{B7998805-241A-4497-86C0-A423DABBED24}" srcOrd="1" destOrd="0" presId="urn:microsoft.com/office/officeart/2005/8/layout/cycle8"/>
    <dgm:cxn modelId="{CA52F777-3496-4192-A513-0C7D6FABE2EC}" type="presOf" srcId="{00657A48-AFE0-494A-ABBE-74F0932F6D59}" destId="{71865B40-B612-4F49-B3E3-B8E0C5FF53CF}" srcOrd="0" destOrd="0" presId="urn:microsoft.com/office/officeart/2005/8/layout/cycle8"/>
    <dgm:cxn modelId="{B15D3E0A-7ABB-467C-B85E-98FD75650369}" type="presOf" srcId="{F155EFA5-911D-461D-BF62-B115AAE1A0EB}" destId="{5FCF1CA7-6C31-40B6-83C9-CB1BECA28DE4}" srcOrd="1" destOrd="0" presId="urn:microsoft.com/office/officeart/2005/8/layout/cycle8"/>
    <dgm:cxn modelId="{7EAD0D73-5B87-4E57-B260-3982E4D0B10E}" type="presOf" srcId="{642398F1-DFBF-4BDC-99DD-5BAEF626A4E1}" destId="{814CE09B-3372-4EDB-B44A-244297274894}" srcOrd="0" destOrd="0" presId="urn:microsoft.com/office/officeart/2005/8/layout/cycle8"/>
    <dgm:cxn modelId="{89FE3A19-B74C-473D-84B6-AC22A6E9F5F1}" srcId="{993BE252-C581-461E-8606-E328EF3EE548}" destId="{F155EFA5-911D-461D-BF62-B115AAE1A0EB}" srcOrd="3" destOrd="0" parTransId="{331FB961-DD8C-459D-83D5-347ED2B13889}" sibTransId="{E846D304-D4A6-47CF-BD01-D3FB77804761}"/>
    <dgm:cxn modelId="{DC27E563-8204-4C86-907B-13492083462B}" srcId="{993BE252-C581-461E-8606-E328EF3EE548}" destId="{642398F1-DFBF-4BDC-99DD-5BAEF626A4E1}" srcOrd="1" destOrd="0" parTransId="{755AC154-45FD-4741-A21B-D2B06D50D9ED}" sibTransId="{72F1C55A-AB4B-413E-81A0-3F7435BF57B0}"/>
    <dgm:cxn modelId="{28ED7C54-E891-40E9-94B8-48383037D882}" type="presOf" srcId="{00657A48-AFE0-494A-ABBE-74F0932F6D59}" destId="{32318F31-D434-48A4-BB73-832F6C2E96BC}" srcOrd="1" destOrd="0" presId="urn:microsoft.com/office/officeart/2005/8/layout/cycle8"/>
    <dgm:cxn modelId="{1EC76405-2068-4A89-BC9D-BF43FAB0BE80}" type="presOf" srcId="{0A14ACBF-FE22-4CB7-91B0-FE77F25CE8E8}" destId="{1B03302C-DE7B-46D1-8D24-70D88EEAFE22}" srcOrd="1" destOrd="0" presId="urn:microsoft.com/office/officeart/2005/8/layout/cycle8"/>
    <dgm:cxn modelId="{B77ACB29-2EDE-4219-BC65-1626E1F50033}" srcId="{993BE252-C581-461E-8606-E328EF3EE548}" destId="{0A14ACBF-FE22-4CB7-91B0-FE77F25CE8E8}" srcOrd="0" destOrd="0" parTransId="{FE186DF0-0047-4E15-AB6E-A22153A6A266}" sibTransId="{F90F8488-77A0-4919-B70D-C6E391C93915}"/>
    <dgm:cxn modelId="{56920BE4-3D67-4A59-96EF-DBC4F96679D3}" type="presOf" srcId="{0A14ACBF-FE22-4CB7-91B0-FE77F25CE8E8}" destId="{A6C911D8-5067-4C23-97AB-5C292A0A34BA}" srcOrd="0" destOrd="0" presId="urn:microsoft.com/office/officeart/2005/8/layout/cycle8"/>
    <dgm:cxn modelId="{00CC0B97-D13F-4803-AE65-421CA54E4EA6}" srcId="{993BE252-C581-461E-8606-E328EF3EE548}" destId="{00657A48-AFE0-494A-ABBE-74F0932F6D59}" srcOrd="2" destOrd="0" parTransId="{3936C684-C636-4195-95B2-F227696AE83D}" sibTransId="{25FDB665-45EE-4CEB-A59A-25033A477409}"/>
    <dgm:cxn modelId="{675F94F6-F052-44AE-9A6F-B23EAC1C5A34}" type="presOf" srcId="{993BE252-C581-461E-8606-E328EF3EE548}" destId="{90352634-D1C4-4123-BCE1-31765FFD3205}" srcOrd="0" destOrd="0" presId="urn:microsoft.com/office/officeart/2005/8/layout/cycle8"/>
    <dgm:cxn modelId="{AA1D7057-D69E-4373-9482-7A56226556C7}" type="presParOf" srcId="{90352634-D1C4-4123-BCE1-31765FFD3205}" destId="{A6C911D8-5067-4C23-97AB-5C292A0A34BA}" srcOrd="0" destOrd="0" presId="urn:microsoft.com/office/officeart/2005/8/layout/cycle8"/>
    <dgm:cxn modelId="{38135105-D871-445F-B56D-952CCF389BB2}" type="presParOf" srcId="{90352634-D1C4-4123-BCE1-31765FFD3205}" destId="{5F9C6957-E0CC-46C2-9A13-CC8D2429844A}" srcOrd="1" destOrd="0" presId="urn:microsoft.com/office/officeart/2005/8/layout/cycle8"/>
    <dgm:cxn modelId="{331B9635-E46C-48FB-964C-042C18C2D499}" type="presParOf" srcId="{90352634-D1C4-4123-BCE1-31765FFD3205}" destId="{FCD63207-A1ED-44FE-BB84-ABE1EFA2FE02}" srcOrd="2" destOrd="0" presId="urn:microsoft.com/office/officeart/2005/8/layout/cycle8"/>
    <dgm:cxn modelId="{66B96CE6-3B99-4F5E-AD7E-7B4C2CEE59D5}" type="presParOf" srcId="{90352634-D1C4-4123-BCE1-31765FFD3205}" destId="{1B03302C-DE7B-46D1-8D24-70D88EEAFE22}" srcOrd="3" destOrd="0" presId="urn:microsoft.com/office/officeart/2005/8/layout/cycle8"/>
    <dgm:cxn modelId="{246E5C13-1E70-4B62-ACEC-3CC1E79DD424}" type="presParOf" srcId="{90352634-D1C4-4123-BCE1-31765FFD3205}" destId="{814CE09B-3372-4EDB-B44A-244297274894}" srcOrd="4" destOrd="0" presId="urn:microsoft.com/office/officeart/2005/8/layout/cycle8"/>
    <dgm:cxn modelId="{78940CAE-1459-48E0-A41D-E3CE7E1EFBC9}" type="presParOf" srcId="{90352634-D1C4-4123-BCE1-31765FFD3205}" destId="{CF6DEDD1-381F-4BBA-AA68-0F7DE48563ED}" srcOrd="5" destOrd="0" presId="urn:microsoft.com/office/officeart/2005/8/layout/cycle8"/>
    <dgm:cxn modelId="{65B3F5CC-0A18-4846-8E52-C9F0F7EA974A}" type="presParOf" srcId="{90352634-D1C4-4123-BCE1-31765FFD3205}" destId="{7C45F649-626C-4E8B-B4F1-FCF24A00F157}" srcOrd="6" destOrd="0" presId="urn:microsoft.com/office/officeart/2005/8/layout/cycle8"/>
    <dgm:cxn modelId="{BAA13378-D4E2-4434-9CF0-28CE96F7E1DD}" type="presParOf" srcId="{90352634-D1C4-4123-BCE1-31765FFD3205}" destId="{B7998805-241A-4497-86C0-A423DABBED24}" srcOrd="7" destOrd="0" presId="urn:microsoft.com/office/officeart/2005/8/layout/cycle8"/>
    <dgm:cxn modelId="{CBFC4B6B-72EA-4F0A-8840-BE75B06463F8}" type="presParOf" srcId="{90352634-D1C4-4123-BCE1-31765FFD3205}" destId="{71865B40-B612-4F49-B3E3-B8E0C5FF53CF}" srcOrd="8" destOrd="0" presId="urn:microsoft.com/office/officeart/2005/8/layout/cycle8"/>
    <dgm:cxn modelId="{42E9909B-D912-4E59-879A-55CC81C636EC}" type="presParOf" srcId="{90352634-D1C4-4123-BCE1-31765FFD3205}" destId="{7A094446-C226-47A8-9031-A2F81D4920C8}" srcOrd="9" destOrd="0" presId="urn:microsoft.com/office/officeart/2005/8/layout/cycle8"/>
    <dgm:cxn modelId="{E1C70C10-A742-4AD4-88D3-CF011F3201F5}" type="presParOf" srcId="{90352634-D1C4-4123-BCE1-31765FFD3205}" destId="{D9B2CA1D-14FA-432E-9E23-1D997CE85FD1}" srcOrd="10" destOrd="0" presId="urn:microsoft.com/office/officeart/2005/8/layout/cycle8"/>
    <dgm:cxn modelId="{77977AC8-AFFC-4F8A-B27E-826508C6A6A5}" type="presParOf" srcId="{90352634-D1C4-4123-BCE1-31765FFD3205}" destId="{32318F31-D434-48A4-BB73-832F6C2E96BC}" srcOrd="11" destOrd="0" presId="urn:microsoft.com/office/officeart/2005/8/layout/cycle8"/>
    <dgm:cxn modelId="{50A411D9-ABCD-444C-AEEA-DEFE78687B6B}" type="presParOf" srcId="{90352634-D1C4-4123-BCE1-31765FFD3205}" destId="{E0208B12-68F1-48CC-9C00-3AA4C44E6299}" srcOrd="12" destOrd="0" presId="urn:microsoft.com/office/officeart/2005/8/layout/cycle8"/>
    <dgm:cxn modelId="{52D88250-1669-4020-8372-50D0611F996A}" type="presParOf" srcId="{90352634-D1C4-4123-BCE1-31765FFD3205}" destId="{B0BBB91F-41D2-4750-8F20-F84C793559BB}" srcOrd="13" destOrd="0" presId="urn:microsoft.com/office/officeart/2005/8/layout/cycle8"/>
    <dgm:cxn modelId="{7C43459F-850E-45AB-BAAD-7A8664B20826}" type="presParOf" srcId="{90352634-D1C4-4123-BCE1-31765FFD3205}" destId="{60D8602E-3255-4828-A8F9-ED05A0C38556}" srcOrd="14" destOrd="0" presId="urn:microsoft.com/office/officeart/2005/8/layout/cycle8"/>
    <dgm:cxn modelId="{506F2259-FDD7-4ED0-99E3-F97DC2A275DF}" type="presParOf" srcId="{90352634-D1C4-4123-BCE1-31765FFD3205}" destId="{5FCF1CA7-6C31-40B6-83C9-CB1BECA28DE4}" srcOrd="15" destOrd="0" presId="urn:microsoft.com/office/officeart/2005/8/layout/cycle8"/>
    <dgm:cxn modelId="{E11C3826-6D3A-4E7B-A613-22A7BAE48532}" type="presParOf" srcId="{90352634-D1C4-4123-BCE1-31765FFD3205}" destId="{2EABE2A2-9C39-4432-B967-F753196AC403}" srcOrd="16" destOrd="0" presId="urn:microsoft.com/office/officeart/2005/8/layout/cycle8"/>
    <dgm:cxn modelId="{93F839B8-5362-40ED-BC7C-B8BF074FC2CD}" type="presParOf" srcId="{90352634-D1C4-4123-BCE1-31765FFD3205}" destId="{CA1F9F65-B068-452B-AC58-B7AE54BB58C3}" srcOrd="17" destOrd="0" presId="urn:microsoft.com/office/officeart/2005/8/layout/cycle8"/>
    <dgm:cxn modelId="{117098F9-B154-4F3D-94CE-CAA832AD4715}" type="presParOf" srcId="{90352634-D1C4-4123-BCE1-31765FFD3205}" destId="{50CFA946-7787-4EA7-891C-EF79BF9B6127}" srcOrd="18" destOrd="0" presId="urn:microsoft.com/office/officeart/2005/8/layout/cycle8"/>
    <dgm:cxn modelId="{8A8A1FCD-650A-480E-A055-EAD489BF791D}" type="presParOf" srcId="{90352634-D1C4-4123-BCE1-31765FFD3205}" destId="{6933BF0C-4C47-4C38-87F9-7DA32A6CC31E}" srcOrd="19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C911D8-5067-4C23-97AB-5C292A0A34BA}">
      <dsp:nvSpPr>
        <dsp:cNvPr id="0" name=""/>
        <dsp:cNvSpPr/>
      </dsp:nvSpPr>
      <dsp:spPr>
        <a:xfrm>
          <a:off x="-159673" y="486476"/>
          <a:ext cx="4624174" cy="3033233"/>
        </a:xfrm>
        <a:prstGeom prst="pie">
          <a:avLst>
            <a:gd name="adj1" fmla="val 16200000"/>
            <a:gd name="adj2" fmla="val 0"/>
          </a:avLst>
        </a:prstGeom>
        <a:solidFill>
          <a:schemeClr val="tx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>
              <a:latin typeface="Times New Roman" pitchFamily="18" charset="0"/>
              <a:cs typeface="Times New Roman" pitchFamily="18" charset="0"/>
            </a:rPr>
            <a:t>Поиск работы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>
              <a:latin typeface="Times New Roman" pitchFamily="18" charset="0"/>
              <a:cs typeface="Times New Roman" pitchFamily="18" charset="0"/>
            </a:rPr>
            <a:t>(не менее 20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%) </a:t>
          </a:r>
          <a:r>
            <a:rPr lang="ru-RU" sz="1600" b="1" kern="12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3965 чел.</a:t>
          </a:r>
          <a:endParaRPr lang="ru-RU" sz="1600" b="1" kern="1200" dirty="0">
            <a:solidFill>
              <a:srgbClr val="FFFF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294992" y="1115150"/>
        <a:ext cx="1706540" cy="830528"/>
      </dsp:txXfrm>
    </dsp:sp>
    <dsp:sp modelId="{814CE09B-3372-4EDB-B44A-244297274894}">
      <dsp:nvSpPr>
        <dsp:cNvPr id="0" name=""/>
        <dsp:cNvSpPr/>
      </dsp:nvSpPr>
      <dsp:spPr>
        <a:xfrm>
          <a:off x="-104065" y="630802"/>
          <a:ext cx="4920067" cy="3233097"/>
        </a:xfrm>
        <a:prstGeom prst="pie">
          <a:avLst>
            <a:gd name="adj1" fmla="val 0"/>
            <a:gd name="adj2" fmla="val 5400000"/>
          </a:avLst>
        </a:prstGeom>
        <a:solidFill>
          <a:schemeClr val="tx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>
              <a:latin typeface="Times New Roman" pitchFamily="18" charset="0"/>
              <a:cs typeface="Times New Roman" pitchFamily="18" charset="0"/>
            </a:rPr>
            <a:t>ЛПХ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>
              <a:latin typeface="Times New Roman" pitchFamily="18" charset="0"/>
              <a:cs typeface="Times New Roman" pitchFamily="18" charset="0"/>
            </a:rPr>
            <a:t>(до 20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%) </a:t>
          </a:r>
          <a:r>
            <a:rPr lang="ru-RU" sz="1600" b="1" kern="12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1600 чел.</a:t>
          </a:r>
          <a:endParaRPr lang="ru-RU" sz="1600" b="1" kern="1200" dirty="0">
            <a:solidFill>
              <a:srgbClr val="FFFF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507670" y="2308548"/>
        <a:ext cx="1815739" cy="885252"/>
      </dsp:txXfrm>
    </dsp:sp>
    <dsp:sp modelId="{71865B40-B612-4F49-B3E3-B8E0C5FF53CF}">
      <dsp:nvSpPr>
        <dsp:cNvPr id="0" name=""/>
        <dsp:cNvSpPr/>
      </dsp:nvSpPr>
      <dsp:spPr>
        <a:xfrm>
          <a:off x="-911593" y="361823"/>
          <a:ext cx="5831621" cy="3503153"/>
        </a:xfrm>
        <a:prstGeom prst="pie">
          <a:avLst>
            <a:gd name="adj1" fmla="val 5400000"/>
            <a:gd name="adj2" fmla="val 10800000"/>
          </a:avLst>
        </a:prstGeom>
        <a:solidFill>
          <a:schemeClr val="tx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>
              <a:latin typeface="Times New Roman" pitchFamily="18" charset="0"/>
              <a:cs typeface="Times New Roman" pitchFamily="18" charset="0"/>
            </a:rPr>
            <a:t>Предпринимательство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>
              <a:latin typeface="Times New Roman" pitchFamily="18" charset="0"/>
              <a:cs typeface="Times New Roman" pitchFamily="18" charset="0"/>
            </a:rPr>
            <a:t>(не менее 10%)  </a:t>
          </a:r>
          <a:r>
            <a:rPr lang="ru-RU" sz="1600" b="1" kern="12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1696 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чел.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-327736" y="2179710"/>
        <a:ext cx="2152146" cy="959196"/>
      </dsp:txXfrm>
    </dsp:sp>
    <dsp:sp modelId="{E0208B12-68F1-48CC-9C00-3AA4C44E6299}">
      <dsp:nvSpPr>
        <dsp:cNvPr id="0" name=""/>
        <dsp:cNvSpPr/>
      </dsp:nvSpPr>
      <dsp:spPr>
        <a:xfrm>
          <a:off x="-1125893" y="290385"/>
          <a:ext cx="5779556" cy="3435737"/>
        </a:xfrm>
        <a:prstGeom prst="pie">
          <a:avLst>
            <a:gd name="adj1" fmla="val 10800000"/>
            <a:gd name="adj2" fmla="val 16200000"/>
          </a:avLst>
        </a:prstGeom>
        <a:solidFill>
          <a:schemeClr val="tx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>
              <a:latin typeface="Times New Roman" pitchFamily="18" charset="0"/>
              <a:cs typeface="Times New Roman" pitchFamily="18" charset="0"/>
            </a:rPr>
            <a:t>Преодоление трудной жизненной ситуации </a:t>
          </a:r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>
              <a:latin typeface="Times New Roman" pitchFamily="18" charset="0"/>
              <a:cs typeface="Times New Roman" pitchFamily="18" charset="0"/>
            </a:rPr>
            <a:t>(до 30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%) </a:t>
          </a:r>
          <a:r>
            <a:rPr lang="ru-RU" sz="1600" b="1" kern="12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3060 чел.</a:t>
          </a:r>
          <a:endParaRPr lang="ru-RU" sz="1600" b="1" kern="1200" dirty="0">
            <a:solidFill>
              <a:srgbClr val="FFFF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-547250" y="1002483"/>
        <a:ext cx="2132931" cy="940737"/>
      </dsp:txXfrm>
    </dsp:sp>
    <dsp:sp modelId="{2EABE2A2-9C39-4432-B967-F753196AC403}">
      <dsp:nvSpPr>
        <dsp:cNvPr id="0" name=""/>
        <dsp:cNvSpPr/>
      </dsp:nvSpPr>
      <dsp:spPr>
        <a:xfrm>
          <a:off x="-432630" y="334145"/>
          <a:ext cx="5113146" cy="3320680"/>
        </a:xfrm>
        <a:prstGeom prst="circularArrow">
          <a:avLst>
            <a:gd name="adj1" fmla="val 5085"/>
            <a:gd name="adj2" fmla="val 327528"/>
            <a:gd name="adj3" fmla="val 21272472"/>
            <a:gd name="adj4" fmla="val 162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1F9F65-B068-452B-AC58-B7AE54BB58C3}">
      <dsp:nvSpPr>
        <dsp:cNvPr id="0" name=""/>
        <dsp:cNvSpPr/>
      </dsp:nvSpPr>
      <dsp:spPr>
        <a:xfrm>
          <a:off x="-326803" y="497076"/>
          <a:ext cx="5260634" cy="3574985"/>
        </a:xfrm>
        <a:prstGeom prst="circularArrow">
          <a:avLst>
            <a:gd name="adj1" fmla="val 5085"/>
            <a:gd name="adj2" fmla="val 327528"/>
            <a:gd name="adj3" fmla="val 5072472"/>
            <a:gd name="adj4" fmla="val 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FA946-7787-4EA7-891C-EF79BF9B6127}">
      <dsp:nvSpPr>
        <dsp:cNvPr id="0" name=""/>
        <dsp:cNvSpPr/>
      </dsp:nvSpPr>
      <dsp:spPr>
        <a:xfrm>
          <a:off x="-1120967" y="190730"/>
          <a:ext cx="6216479" cy="3841880"/>
        </a:xfrm>
        <a:prstGeom prst="circularArrow">
          <a:avLst>
            <a:gd name="adj1" fmla="val 5085"/>
            <a:gd name="adj2" fmla="val 327528"/>
            <a:gd name="adj3" fmla="val 10472472"/>
            <a:gd name="adj4" fmla="val 54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33BF0C-4C47-4C38-87F9-7DA32A6CC31E}">
      <dsp:nvSpPr>
        <dsp:cNvPr id="0" name=""/>
        <dsp:cNvSpPr/>
      </dsp:nvSpPr>
      <dsp:spPr>
        <a:xfrm>
          <a:off x="-1269901" y="96775"/>
          <a:ext cx="5927597" cy="3745231"/>
        </a:xfrm>
        <a:prstGeom prst="circularArrow">
          <a:avLst>
            <a:gd name="adj1" fmla="val 5085"/>
            <a:gd name="adj2" fmla="val 327528"/>
            <a:gd name="adj3" fmla="val 15872472"/>
            <a:gd name="adj4" fmla="val 108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0F3A75-DF49-475F-83F7-202C49101BC5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117FEB-74FC-44DD-8D41-3B833658049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9188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F32CDE-2C4F-4453-B2B7-C3BE701A24A7}" type="slidenum">
              <a:rPr lang="ru-RU" smtClean="0">
                <a:solidFill>
                  <a:prstClr val="black"/>
                </a:solidFill>
              </a:rPr>
              <a:pPr/>
              <a:t>1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3229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117FEB-74FC-44DD-8D41-3B833658049C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156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A42B2-46B3-4763-BA54-727C27E88D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7451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A42B2-46B3-4763-BA54-727C27E88D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51983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A42B2-46B3-4763-BA54-727C27E88D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8676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A42B2-46B3-4763-BA54-727C27E88D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7089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A42B2-46B3-4763-BA54-727C27E88D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48293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A42B2-46B3-4763-BA54-727C27E88D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1965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A42B2-46B3-4763-BA54-727C27E88D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402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A42B2-46B3-4763-BA54-727C27E88D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4256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A42B2-46B3-4763-BA54-727C27E88D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92035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A42B2-46B3-4763-BA54-727C27E88D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9397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A42B2-46B3-4763-BA54-727C27E88D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1173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, текс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45"/>
          <p:cNvSpPr>
            <a:spLocks noChangeShapeType="1"/>
          </p:cNvSpPr>
          <p:nvPr/>
        </p:nvSpPr>
        <p:spPr bwMode="auto">
          <a:xfrm>
            <a:off x="1" y="6597650"/>
            <a:ext cx="6011863" cy="0"/>
          </a:xfrm>
          <a:prstGeom prst="line">
            <a:avLst/>
          </a:prstGeom>
          <a:noFill/>
          <a:ln w="63500">
            <a:solidFill>
              <a:srgbClr val="0070C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40222" tIns="37376" rIns="40222" bIns="37376"/>
          <a:lstStyle/>
          <a:p>
            <a:pPr defTabSz="747522" fontAlgn="base">
              <a:spcBef>
                <a:spcPct val="0"/>
              </a:spcBef>
              <a:spcAft>
                <a:spcPct val="0"/>
              </a:spcAft>
            </a:pPr>
            <a:endParaRPr lang="ru-RU" sz="1600">
              <a:solidFill>
                <a:srgbClr val="000000"/>
              </a:solidFill>
              <a:latin typeface="Arial" charset="0"/>
              <a:sym typeface="Arial" charset="0"/>
            </a:endParaRPr>
          </a:p>
        </p:txBody>
      </p:sp>
      <p:sp>
        <p:nvSpPr>
          <p:cNvPr id="5" name="Shape 46"/>
          <p:cNvSpPr>
            <a:spLocks noChangeArrowheads="1"/>
          </p:cNvSpPr>
          <p:nvPr/>
        </p:nvSpPr>
        <p:spPr bwMode="auto">
          <a:xfrm>
            <a:off x="2051050" y="6597651"/>
            <a:ext cx="5976938" cy="244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0222" tIns="37376" rIns="40222" bIns="37376">
            <a:spAutoFit/>
          </a:bodyPr>
          <a:lstStyle/>
          <a:p>
            <a:pPr algn="ctr" defTabSz="747522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100">
                <a:solidFill>
                  <a:srgbClr val="898989"/>
                </a:solidFill>
                <a:latin typeface="Arial" charset="0"/>
                <a:sym typeface="Arial" charset="0"/>
              </a:rPr>
              <a:t>Правительство Самарской области</a:t>
            </a:r>
          </a:p>
        </p:txBody>
      </p:sp>
      <p:sp>
        <p:nvSpPr>
          <p:cNvPr id="6" name="Shape 47"/>
          <p:cNvSpPr>
            <a:spLocks noChangeShapeType="1"/>
          </p:cNvSpPr>
          <p:nvPr/>
        </p:nvSpPr>
        <p:spPr bwMode="auto">
          <a:xfrm>
            <a:off x="6011864" y="6597650"/>
            <a:ext cx="3132137" cy="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40222" tIns="37376" rIns="40222" bIns="37376"/>
          <a:lstStyle/>
          <a:p>
            <a:pPr defTabSz="747522" fontAlgn="base">
              <a:spcBef>
                <a:spcPct val="0"/>
              </a:spcBef>
              <a:spcAft>
                <a:spcPct val="0"/>
              </a:spcAft>
            </a:pPr>
            <a:endParaRPr lang="ru-RU" sz="1600">
              <a:solidFill>
                <a:srgbClr val="000000"/>
              </a:solidFill>
              <a:latin typeface="Arial" charset="0"/>
              <a:sym typeface="Arial" charset="0"/>
            </a:endParaRPr>
          </a:p>
        </p:txBody>
      </p:sp>
      <p:sp>
        <p:nvSpPr>
          <p:cNvPr id="7" name="Shape 48"/>
          <p:cNvSpPr>
            <a:spLocks noChangeArrowheads="1"/>
          </p:cNvSpPr>
          <p:nvPr/>
        </p:nvSpPr>
        <p:spPr bwMode="auto">
          <a:xfrm>
            <a:off x="0" y="-26987"/>
            <a:ext cx="9144000" cy="763588"/>
          </a:xfrm>
          <a:prstGeom prst="rect">
            <a:avLst/>
          </a:prstGeom>
          <a:solidFill>
            <a:srgbClr val="0070C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0222" tIns="37376" rIns="40222" bIns="37376" anchor="ctr"/>
          <a:lstStyle>
            <a:lvl1pPr indent="449263" hangingPunct="0">
              <a:defRPr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hangingPunct="0">
              <a:defRPr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hangingPunct="0">
              <a:defRPr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hangingPunct="0">
              <a:defRPr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hangingPunct="0">
              <a:defRPr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ctr" defTabSz="747522"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 sz="3900">
              <a:solidFill>
                <a:srgbClr val="FFFFFF"/>
              </a:solidFill>
            </a:endParaRPr>
          </a:p>
        </p:txBody>
      </p:sp>
      <p:pic>
        <p:nvPicPr>
          <p:cNvPr id="8" name="image1.tif" descr="самара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1" y="44451"/>
            <a:ext cx="576263" cy="62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51" name="Shape 51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2" name="Shape 52"/>
          <p:cNvSpPr>
            <a:spLocks noGrp="1"/>
          </p:cNvSpPr>
          <p:nvPr>
            <p:ph type="title"/>
          </p:nvPr>
        </p:nvSpPr>
        <p:spPr>
          <a:xfrm>
            <a:off x="1187625" y="-27383"/>
            <a:ext cx="7270577" cy="737321"/>
          </a:xfrm>
          <a:prstGeom prst="rect">
            <a:avLst/>
          </a:prstGeom>
          <a:noFill/>
        </p:spPr>
        <p:txBody>
          <a:bodyPr/>
          <a:lstStyle>
            <a:lvl1pPr indent="0">
              <a:defRPr sz="1800" b="1"/>
            </a:lvl1pPr>
          </a:lstStyle>
          <a:p>
            <a:r>
              <a:t>Текст заголовка</a:t>
            </a:r>
          </a:p>
        </p:txBody>
      </p:sp>
      <p:sp>
        <p:nvSpPr>
          <p:cNvPr id="9" name="Shape 5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40326E-BC82-442E-9EDA-F587EB724902}" type="slidenum">
              <a:rPr lang="ru-RU" alt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808878"/>
      </p:ext>
    </p:extLst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022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044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067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089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112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134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156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179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F88BF-B994-4231-B357-A73C27E9F7A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99426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F88BF-B994-4231-B357-A73C27E9F7A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25366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35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0224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0448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0672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60896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201120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41345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81569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321793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F88BF-B994-4231-B357-A73C27E9F7A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36993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F88BF-B994-4231-B357-A73C27E9F7A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809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2242" indent="0">
              <a:buNone/>
              <a:defRPr sz="1800" b="1"/>
            </a:lvl2pPr>
            <a:lvl3pPr marL="804483" indent="0">
              <a:buNone/>
              <a:defRPr sz="1600" b="1"/>
            </a:lvl3pPr>
            <a:lvl4pPr marL="1206725" indent="0">
              <a:buNone/>
              <a:defRPr sz="1400" b="1"/>
            </a:lvl4pPr>
            <a:lvl5pPr marL="1608967" indent="0">
              <a:buNone/>
              <a:defRPr sz="1400" b="1"/>
            </a:lvl5pPr>
            <a:lvl6pPr marL="2011208" indent="0">
              <a:buNone/>
              <a:defRPr sz="1400" b="1"/>
            </a:lvl6pPr>
            <a:lvl7pPr marL="2413450" indent="0">
              <a:buNone/>
              <a:defRPr sz="1400" b="1"/>
            </a:lvl7pPr>
            <a:lvl8pPr marL="2815691" indent="0">
              <a:buNone/>
              <a:defRPr sz="1400" b="1"/>
            </a:lvl8pPr>
            <a:lvl9pPr marL="3217933" indent="0">
              <a:buNone/>
              <a:defRPr sz="14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2242" indent="0">
              <a:buNone/>
              <a:defRPr sz="1800" b="1"/>
            </a:lvl2pPr>
            <a:lvl3pPr marL="804483" indent="0">
              <a:buNone/>
              <a:defRPr sz="1600" b="1"/>
            </a:lvl3pPr>
            <a:lvl4pPr marL="1206725" indent="0">
              <a:buNone/>
              <a:defRPr sz="1400" b="1"/>
            </a:lvl4pPr>
            <a:lvl5pPr marL="1608967" indent="0">
              <a:buNone/>
              <a:defRPr sz="1400" b="1"/>
            </a:lvl5pPr>
            <a:lvl6pPr marL="2011208" indent="0">
              <a:buNone/>
              <a:defRPr sz="1400" b="1"/>
            </a:lvl6pPr>
            <a:lvl7pPr marL="2413450" indent="0">
              <a:buNone/>
              <a:defRPr sz="1400" b="1"/>
            </a:lvl7pPr>
            <a:lvl8pPr marL="2815691" indent="0">
              <a:buNone/>
              <a:defRPr sz="1400" b="1"/>
            </a:lvl8pPr>
            <a:lvl9pPr marL="3217933" indent="0">
              <a:buNone/>
              <a:defRPr sz="14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F88BF-B994-4231-B357-A73C27E9F7A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5873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F88BF-B994-4231-B357-A73C27E9F7A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22593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F88BF-B994-4231-B357-A73C27E9F7A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56287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1"/>
            <a:ext cx="3008313" cy="1162050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200"/>
            </a:lvl1pPr>
            <a:lvl2pPr marL="402242" indent="0">
              <a:buNone/>
              <a:defRPr sz="1100"/>
            </a:lvl2pPr>
            <a:lvl3pPr marL="804483" indent="0">
              <a:buNone/>
              <a:defRPr sz="900"/>
            </a:lvl3pPr>
            <a:lvl4pPr marL="1206725" indent="0">
              <a:buNone/>
              <a:defRPr sz="800"/>
            </a:lvl4pPr>
            <a:lvl5pPr marL="1608967" indent="0">
              <a:buNone/>
              <a:defRPr sz="800"/>
            </a:lvl5pPr>
            <a:lvl6pPr marL="2011208" indent="0">
              <a:buNone/>
              <a:defRPr sz="800"/>
            </a:lvl6pPr>
            <a:lvl7pPr marL="2413450" indent="0">
              <a:buNone/>
              <a:defRPr sz="800"/>
            </a:lvl7pPr>
            <a:lvl8pPr marL="2815691" indent="0">
              <a:buNone/>
              <a:defRPr sz="800"/>
            </a:lvl8pPr>
            <a:lvl9pPr marL="3217933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F88BF-B994-4231-B357-A73C27E9F7A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504733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800"/>
            </a:lvl1pPr>
            <a:lvl2pPr marL="402242" indent="0">
              <a:buNone/>
              <a:defRPr sz="2500"/>
            </a:lvl2pPr>
            <a:lvl3pPr marL="804483" indent="0">
              <a:buNone/>
              <a:defRPr sz="2100"/>
            </a:lvl3pPr>
            <a:lvl4pPr marL="1206725" indent="0">
              <a:buNone/>
              <a:defRPr sz="1800"/>
            </a:lvl4pPr>
            <a:lvl5pPr marL="1608967" indent="0">
              <a:buNone/>
              <a:defRPr sz="1800"/>
            </a:lvl5pPr>
            <a:lvl6pPr marL="2011208" indent="0">
              <a:buNone/>
              <a:defRPr sz="1800"/>
            </a:lvl6pPr>
            <a:lvl7pPr marL="2413450" indent="0">
              <a:buNone/>
              <a:defRPr sz="1800"/>
            </a:lvl7pPr>
            <a:lvl8pPr marL="2815691" indent="0">
              <a:buNone/>
              <a:defRPr sz="1800"/>
            </a:lvl8pPr>
            <a:lvl9pPr marL="3217933" indent="0">
              <a:buNone/>
              <a:defRPr sz="18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200"/>
            </a:lvl1pPr>
            <a:lvl2pPr marL="402242" indent="0">
              <a:buNone/>
              <a:defRPr sz="1100"/>
            </a:lvl2pPr>
            <a:lvl3pPr marL="804483" indent="0">
              <a:buNone/>
              <a:defRPr sz="900"/>
            </a:lvl3pPr>
            <a:lvl4pPr marL="1206725" indent="0">
              <a:buNone/>
              <a:defRPr sz="800"/>
            </a:lvl4pPr>
            <a:lvl5pPr marL="1608967" indent="0">
              <a:buNone/>
              <a:defRPr sz="800"/>
            </a:lvl5pPr>
            <a:lvl6pPr marL="2011208" indent="0">
              <a:buNone/>
              <a:defRPr sz="800"/>
            </a:lvl6pPr>
            <a:lvl7pPr marL="2413450" indent="0">
              <a:buNone/>
              <a:defRPr sz="800"/>
            </a:lvl7pPr>
            <a:lvl8pPr marL="2815691" indent="0">
              <a:buNone/>
              <a:defRPr sz="800"/>
            </a:lvl8pPr>
            <a:lvl9pPr marL="3217933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F88BF-B994-4231-B357-A73C27E9F7A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7164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F88BF-B994-4231-B357-A73C27E9F7A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1160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F88BF-B994-4231-B357-A73C27E9F7A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93465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 7"/>
          <p:cNvSpPr>
            <a:spLocks noGrp="1"/>
          </p:cNvSpPr>
          <p:nvPr>
            <p:ph type="sldNum" sz="quarter" idx="2"/>
          </p:nvPr>
        </p:nvSpPr>
        <p:spPr>
          <a:xfrm>
            <a:off x="7002344" y="6381751"/>
            <a:ext cx="2133601" cy="287087"/>
          </a:xfrm>
          <a:prstGeom prst="rect">
            <a:avLst/>
          </a:prstGeom>
        </p:spPr>
        <p:txBody>
          <a:bodyPr/>
          <a:lstStyle>
            <a:lvl1pPr>
              <a:spcBef>
                <a:spcPts val="0"/>
              </a:spcBef>
              <a:defRPr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fld id="{86CB4B4D-7CA3-9044-876B-883B54F8677D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image2.gif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48420" y="6208643"/>
            <a:ext cx="664965" cy="633300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Shape 9"/>
          <p:cNvSpPr/>
          <p:nvPr/>
        </p:nvSpPr>
        <p:spPr>
          <a:xfrm>
            <a:off x="1919785" y="6504974"/>
            <a:ext cx="5287783" cy="24475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0222" tIns="37376" rIns="40222" bIns="37376">
            <a:spAutoFit/>
          </a:bodyPr>
          <a:lstStyle/>
          <a:p>
            <a:pPr defTabSz="747522">
              <a:defRPr sz="1800">
                <a:solidFill>
                  <a:srgbClr val="000000"/>
                </a:solidFill>
              </a:defRPr>
            </a:pPr>
            <a:r>
              <a:rPr sz="1100">
                <a:solidFill>
                  <a:srgbClr val="000066"/>
                </a:solidFill>
              </a:rPr>
              <a:t>Министерство социально-демографической и семейной политики Самарской области</a:t>
            </a:r>
          </a:p>
        </p:txBody>
      </p:sp>
    </p:spTree>
    <p:extLst>
      <p:ext uri="{BB962C8B-B14F-4D97-AF65-F5344CB8AC3E}">
        <p14:creationId xmlns:p14="http://schemas.microsoft.com/office/powerpoint/2010/main" val="3239877106"/>
      </p:ext>
    </p:extLst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360907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Заголовок, текс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45"/>
          <p:cNvSpPr>
            <a:spLocks noChangeShapeType="1"/>
          </p:cNvSpPr>
          <p:nvPr/>
        </p:nvSpPr>
        <p:spPr bwMode="auto">
          <a:xfrm>
            <a:off x="1" y="6597650"/>
            <a:ext cx="6011863" cy="0"/>
          </a:xfrm>
          <a:prstGeom prst="line">
            <a:avLst/>
          </a:prstGeom>
          <a:noFill/>
          <a:ln w="63500">
            <a:solidFill>
              <a:srgbClr val="0070C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40222" tIns="37376" rIns="40222" bIns="37376"/>
          <a:lstStyle/>
          <a:p>
            <a:pPr defTabSz="747522"/>
            <a:endParaRPr lang="ru-RU" sz="1600">
              <a:solidFill>
                <a:prstClr val="black"/>
              </a:solidFill>
            </a:endParaRPr>
          </a:p>
        </p:txBody>
      </p:sp>
      <p:sp>
        <p:nvSpPr>
          <p:cNvPr id="5" name="Shape 46"/>
          <p:cNvSpPr>
            <a:spLocks noChangeArrowheads="1"/>
          </p:cNvSpPr>
          <p:nvPr/>
        </p:nvSpPr>
        <p:spPr bwMode="auto">
          <a:xfrm>
            <a:off x="2051050" y="6597651"/>
            <a:ext cx="5976938" cy="244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0222" tIns="37376" rIns="40222" bIns="37376">
            <a:spAutoFit/>
          </a:bodyPr>
          <a:lstStyle/>
          <a:p>
            <a:pPr algn="ctr" defTabSz="747522" hangingPunct="0"/>
            <a:r>
              <a:rPr lang="ru-RU" altLang="ru-RU" sz="1100">
                <a:solidFill>
                  <a:srgbClr val="898989"/>
                </a:solidFill>
              </a:rPr>
              <a:t>Правительство Самарской области</a:t>
            </a:r>
          </a:p>
        </p:txBody>
      </p:sp>
      <p:sp>
        <p:nvSpPr>
          <p:cNvPr id="6" name="Shape 47"/>
          <p:cNvSpPr>
            <a:spLocks noChangeShapeType="1"/>
          </p:cNvSpPr>
          <p:nvPr/>
        </p:nvSpPr>
        <p:spPr bwMode="auto">
          <a:xfrm>
            <a:off x="6011864" y="6597650"/>
            <a:ext cx="3132137" cy="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40222" tIns="37376" rIns="40222" bIns="37376"/>
          <a:lstStyle/>
          <a:p>
            <a:pPr defTabSz="747522"/>
            <a:endParaRPr lang="ru-RU" sz="1600">
              <a:solidFill>
                <a:prstClr val="black"/>
              </a:solidFill>
            </a:endParaRPr>
          </a:p>
        </p:txBody>
      </p:sp>
      <p:sp>
        <p:nvSpPr>
          <p:cNvPr id="7" name="Shape 48"/>
          <p:cNvSpPr>
            <a:spLocks noChangeArrowheads="1"/>
          </p:cNvSpPr>
          <p:nvPr/>
        </p:nvSpPr>
        <p:spPr bwMode="auto">
          <a:xfrm>
            <a:off x="0" y="-26987"/>
            <a:ext cx="9144000" cy="763588"/>
          </a:xfrm>
          <a:prstGeom prst="rect">
            <a:avLst/>
          </a:prstGeom>
          <a:solidFill>
            <a:srgbClr val="0070C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0222" tIns="37376" rIns="40222" bIns="37376" anchor="ctr"/>
          <a:lstStyle>
            <a:lvl1pPr indent="449263" hangingPunct="0">
              <a:defRPr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1pPr>
            <a:lvl2pPr marL="742950" indent="-285750" hangingPunct="0">
              <a:defRPr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2pPr>
            <a:lvl3pPr marL="1143000" indent="-228600" hangingPunct="0">
              <a:defRPr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3pPr>
            <a:lvl4pPr marL="1600200" indent="-228600" hangingPunct="0">
              <a:defRPr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4pPr>
            <a:lvl5pPr marL="2057400" indent="-228600" hangingPunct="0">
              <a:defRPr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5pPr>
            <a:lvl6pPr marL="2514600" indent="-22860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6pPr>
            <a:lvl7pPr marL="2971800" indent="-22860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7pPr>
            <a:lvl8pPr marL="3429000" indent="-22860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8pPr>
            <a:lvl9pPr marL="3886200" indent="-22860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" charset="0"/>
                <a:cs typeface="Arial" charset="0"/>
                <a:sym typeface="Arial" charset="0"/>
              </a:defRPr>
            </a:lvl9pPr>
          </a:lstStyle>
          <a:p>
            <a:pPr algn="ctr" defTabSz="747522">
              <a:defRPr/>
            </a:pPr>
            <a:endParaRPr lang="ru-RU" altLang="ru-RU" sz="3900">
              <a:solidFill>
                <a:srgbClr val="FFFFFF"/>
              </a:solidFill>
            </a:endParaRPr>
          </a:p>
        </p:txBody>
      </p:sp>
      <p:pic>
        <p:nvPicPr>
          <p:cNvPr id="8" name="image1.tif" descr="самара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1" y="44451"/>
            <a:ext cx="576263" cy="62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51" name="Shape 51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2" name="Shape 52"/>
          <p:cNvSpPr>
            <a:spLocks noGrp="1"/>
          </p:cNvSpPr>
          <p:nvPr>
            <p:ph type="title"/>
          </p:nvPr>
        </p:nvSpPr>
        <p:spPr>
          <a:xfrm>
            <a:off x="1187625" y="-27383"/>
            <a:ext cx="7270577" cy="737321"/>
          </a:xfrm>
          <a:prstGeom prst="rect">
            <a:avLst/>
          </a:prstGeom>
          <a:noFill/>
        </p:spPr>
        <p:txBody>
          <a:bodyPr/>
          <a:lstStyle>
            <a:lvl1pPr indent="0">
              <a:defRPr sz="1800" b="1"/>
            </a:lvl1pPr>
          </a:lstStyle>
          <a:p>
            <a:r>
              <a:t>Текст заголовка</a:t>
            </a:r>
          </a:p>
        </p:txBody>
      </p:sp>
      <p:sp>
        <p:nvSpPr>
          <p:cNvPr id="9" name="Shape 50"/>
          <p:cNvSpPr>
            <a:spLocks noGrp="1"/>
          </p:cNvSpPr>
          <p:nvPr>
            <p:ph type="sldNum" sz="quarter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40326E-BC82-442E-9EDA-F587EB724902}" type="slidenum">
              <a:rPr lang="ru-RU" alt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9042367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1A42B2-46B3-4763-BA54-727C27E88D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4239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4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74752" tIns="37376" rIns="74752" bIns="37376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74752" tIns="37376" rIns="74752" bIns="37376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74752" tIns="37376" rIns="74752" bIns="37376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47522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74752" tIns="37376" rIns="74752" bIns="37376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47522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74752" tIns="37376" rIns="74752" bIns="37376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47522"/>
            <a:fld id="{9B3F88BF-B994-4231-B357-A73C27E9F7A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747522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5327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3" r:id="rId12"/>
  </p:sldLayoutIdLst>
  <p:hf hdr="0" ftr="0" dt="0"/>
  <p:txStyles>
    <p:titleStyle>
      <a:lvl1pPr algn="ctr" defTabSz="804483" rtl="0" eaLnBrk="1" latinLnBrk="0" hangingPunct="1">
        <a:spcBef>
          <a:spcPct val="0"/>
        </a:spcBef>
        <a:buNone/>
        <a:defRPr sz="3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1681" indent="-301681" algn="l" defTabSz="804483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3643" indent="-251401" algn="l" defTabSz="804483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604" indent="-201121" algn="l" defTabSz="80448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407845" indent="-201121" algn="l" defTabSz="804483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0087" indent="-201121" algn="l" defTabSz="804483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12329" indent="-201121" algn="l" defTabSz="804483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14570" indent="-201121" algn="l" defTabSz="804483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16812" indent="-201121" algn="l" defTabSz="804483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19053" indent="-201121" algn="l" defTabSz="804483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80448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2242" algn="l" defTabSz="80448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04483" algn="l" defTabSz="80448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06725" algn="l" defTabSz="80448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08967" algn="l" defTabSz="80448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208" algn="l" defTabSz="80448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13450" algn="l" defTabSz="80448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15691" algn="l" defTabSz="80448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17933" algn="l" defTabSz="80448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1359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99592" y="34076"/>
            <a:ext cx="7920880" cy="802636"/>
          </a:xfrm>
        </p:spPr>
        <p:txBody>
          <a:bodyPr>
            <a:normAutofit fontScale="90000"/>
          </a:bodyPr>
          <a:lstStyle/>
          <a:p>
            <a:pPr defTabSz="747435">
              <a:spcBef>
                <a:spcPts val="0"/>
              </a:spcBef>
              <a:defRPr sz="1800">
                <a:solidFill>
                  <a:srgbClr val="000000"/>
                </a:solidFill>
              </a:defRPr>
            </a:pPr>
            <a:r>
              <a:rPr lang="ru-RU" sz="1600">
                <a:solidFill>
                  <a:prstClr val="white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600">
                <a:solidFill>
                  <a:prstClr val="white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200">
                <a:solidFill>
                  <a:prstClr val="white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2200">
                <a:solidFill>
                  <a:prstClr val="white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sz="2200" dirty="0"/>
          </a:p>
        </p:txBody>
      </p:sp>
      <p:sp>
        <p:nvSpPr>
          <p:cNvPr id="8" name="Shape 396"/>
          <p:cNvSpPr txBox="1">
            <a:spLocks noGrp="1"/>
          </p:cNvSpPr>
          <p:nvPr>
            <p:ph type="body" idx="1"/>
          </p:nvPr>
        </p:nvSpPr>
        <p:spPr>
          <a:xfrm>
            <a:off x="323529" y="1975586"/>
            <a:ext cx="8208912" cy="4045702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342900" indent="-342900" algn="l" defTabSz="868680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n"/>
              <a:defRPr kumimoji="1" sz="228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n"/>
              <a:defRPr kumimoji="1"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5621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1981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438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895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352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10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marL="0" lvl="0" indent="0" algn="ctr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kumimoji="0" lang="ru-RU" sz="3200" b="1" dirty="0" smtClean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itchFamily="18" charset="0"/>
              </a:rPr>
              <a:t>Оказание социальной помощи на основании социального контракта </a:t>
            </a:r>
          </a:p>
          <a:p>
            <a:pPr marL="0" lvl="0" indent="0" algn="ctr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kumimoji="0" lang="ru-RU" sz="3200" b="1" dirty="0" smtClean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itchFamily="18" charset="0"/>
              </a:rPr>
              <a:t>в 2021 году</a:t>
            </a:r>
            <a:endParaRPr kumimoji="0" lang="ru-RU" sz="3200" b="1" dirty="0">
              <a:solidFill>
                <a:schemeClr val="tx2">
                  <a:lumMod val="75000"/>
                </a:schemeClr>
              </a:solidFill>
              <a:effectLst/>
              <a:latin typeface="Times New Roman" panose="02020603050405020304" pitchFamily="18" charset="0"/>
              <a:cs typeface="Times New Roman" pitchFamily="18" charset="0"/>
            </a:endParaRPr>
          </a:p>
          <a:p>
            <a:pPr marL="0" lvl="0" indent="0" algn="ctr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kumimoji="0" lang="ru-RU" sz="3200" b="1" dirty="0">
              <a:solidFill>
                <a:schemeClr val="tx2">
                  <a:lumMod val="75000"/>
                </a:schemeClr>
              </a:solidFill>
              <a:effectLst/>
              <a:latin typeface="Times New Roman" panose="02020603050405020304" pitchFamily="18" charset="0"/>
              <a:cs typeface="Times New Roman" pitchFamily="18" charset="0"/>
            </a:endParaRPr>
          </a:p>
          <a:p>
            <a:pPr marL="0" lvl="0" indent="0" algn="ctr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kumimoji="0" lang="ru-RU" sz="3200" b="1" dirty="0">
              <a:solidFill>
                <a:schemeClr val="tx2">
                  <a:lumMod val="75000"/>
                </a:schemeClr>
              </a:solidFill>
              <a:effectLst/>
              <a:latin typeface="Times New Roman" panose="02020603050405020304" pitchFamily="18" charset="0"/>
              <a:cs typeface="Times New Roman" pitchFamily="18" charset="0"/>
            </a:endParaRPr>
          </a:p>
          <a:p>
            <a:pPr marL="0" lvl="0" indent="0" algn="r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kumimoji="0" lang="ru-RU" sz="2000" dirty="0" err="1" smtClean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itchFamily="18" charset="0"/>
              </a:rPr>
              <a:t>Братанова</a:t>
            </a:r>
            <a:r>
              <a:rPr kumimoji="0" lang="ru-RU" sz="2000" dirty="0" smtClean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itchFamily="18" charset="0"/>
              </a:rPr>
              <a:t> М.А.-     начальник территориального отдела Центрального округа министерства  </a:t>
            </a:r>
            <a:r>
              <a:rPr kumimoji="0" lang="ru-RU" sz="2000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itchFamily="18" charset="0"/>
              </a:rPr>
              <a:t>социально-демографической </a:t>
            </a:r>
          </a:p>
          <a:p>
            <a:pPr marL="0" lvl="0" indent="0" algn="r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kumimoji="0" lang="ru-RU" sz="2000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itchFamily="18" charset="0"/>
              </a:rPr>
              <a:t>и семейной политики Самарской области</a:t>
            </a:r>
          </a:p>
          <a:p>
            <a:pPr marL="0" indent="0" algn="ctr">
              <a:spcBef>
                <a:spcPts val="0"/>
              </a:spcBef>
              <a:buClr>
                <a:srgbClr val="6076B4"/>
              </a:buClr>
              <a:buNone/>
              <a:defRPr sz="1800">
                <a:solidFill>
                  <a:srgbClr val="000000"/>
                </a:solidFill>
              </a:defRPr>
            </a:pPr>
            <a:endParaRPr lang="ru-RU" sz="1800" b="1" dirty="0">
              <a:solidFill>
                <a:schemeClr val="tx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Номер слайда 10">
            <a:extLst>
              <a:ext uri="{FF2B5EF4-FFF2-40B4-BE49-F238E27FC236}">
                <a16:creationId xmlns:a16="http://schemas.microsoft.com/office/drawing/2014/main" xmlns="" id="{DDE63D07-0C52-4C3A-9C95-C4D61070658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240326E-BC82-442E-9EDA-F587EB724902}" type="slidenum">
              <a:rPr lang="ru-RU" alt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</a:t>
            </a:fld>
            <a:endParaRPr lang="ru-RU" alt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62452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FFFFFF"/>
                </a:solidFill>
              </a:rPr>
              <a:t>Нормативные акты </a:t>
            </a:r>
            <a:endParaRPr lang="ru-RU" sz="3200" dirty="0">
              <a:solidFill>
                <a:srgbClr val="FFFFFF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240326E-BC82-442E-9EDA-F587EB724902}" type="slidenum">
              <a:rPr lang="ru-RU" alt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</a:t>
            </a:fld>
            <a:endParaRPr lang="ru-RU" altLang="ru-RU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00034" y="1357298"/>
          <a:ext cx="8072495" cy="3627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9156"/>
                <a:gridCol w="1714512"/>
                <a:gridCol w="1928827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Нормативный акт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Сроки</a:t>
                      </a:r>
                      <a:r>
                        <a:rPr lang="ru-RU" sz="2000" baseline="0" dirty="0" smtClean="0"/>
                        <a:t> действия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Финансирование</a:t>
                      </a:r>
                      <a:endParaRPr lang="ru-RU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Закон</a:t>
                      </a:r>
                      <a:r>
                        <a:rPr lang="ru-RU" sz="2000" b="1" baseline="0" dirty="0" smtClean="0">
                          <a:solidFill>
                            <a:srgbClr val="002060"/>
                          </a:solidFill>
                        </a:rPr>
                        <a:t> Самарской области от 06.05.2000 № 16-ГД «О социальной помощи в Самарской области»</a:t>
                      </a:r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с 24.05.2000г.</a:t>
                      </a:r>
                      <a:r>
                        <a:rPr lang="ru-RU" sz="2000" b="1" baseline="0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Бюджет Самарской области</a:t>
                      </a:r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Постановление Правительства</a:t>
                      </a:r>
                      <a:r>
                        <a:rPr lang="ru-RU" sz="2000" b="1" baseline="0" dirty="0" smtClean="0">
                          <a:solidFill>
                            <a:srgbClr val="002060"/>
                          </a:solidFill>
                        </a:rPr>
                        <a:t> РФ от 31.12.2020г. № 2394 «О внесении изменений в Приложение № 8(6) к государственной программе Российской Федерации «Социальная поддержка граждан»</a:t>
                      </a:r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с 01.01.2021г.</a:t>
                      </a:r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Федеральный бюджет, </a:t>
                      </a:r>
                    </a:p>
                    <a:p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бюджет Самарской области</a:t>
                      </a:r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59632" y="165122"/>
            <a:ext cx="7270577" cy="484583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Направления социального контракта 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2021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596722106"/>
              </p:ext>
            </p:extLst>
          </p:nvPr>
        </p:nvGraphicFramePr>
        <p:xfrm>
          <a:off x="2411760" y="638271"/>
          <a:ext cx="3888432" cy="41426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755576" y="5013176"/>
            <a:ext cx="770262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 defTabSz="804483">
              <a:buFont typeface="Arial" pitchFamily="34" charset="0"/>
              <a:buChar char="•"/>
            </a:pPr>
            <a:r>
              <a:rPr lang="ru-RU" sz="1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расширение направлений использования средств социального контракта; </a:t>
            </a:r>
          </a:p>
          <a:p>
            <a:pPr marL="285750" indent="-285750" algn="just" defTabSz="804483">
              <a:buFont typeface="Arial" pitchFamily="34" charset="0"/>
              <a:buChar char="•"/>
            </a:pPr>
            <a:r>
              <a:rPr lang="ru-RU" sz="1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расширение категорий получателей;</a:t>
            </a:r>
          </a:p>
          <a:p>
            <a:pPr marL="285750" indent="-285750" algn="just" defTabSz="804483">
              <a:buFont typeface="Arial" pitchFamily="34" charset="0"/>
              <a:buChar char="•"/>
            </a:pPr>
            <a:r>
              <a:rPr lang="ru-RU" sz="1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предоставление не только единовременных, но и ежемесячных выплат;</a:t>
            </a:r>
          </a:p>
          <a:p>
            <a:pPr marL="285750" indent="-285750" algn="just" defTabSz="804483">
              <a:buFont typeface="Arial" pitchFamily="34" charset="0"/>
              <a:buChar char="•"/>
            </a:pPr>
            <a:r>
              <a:rPr lang="ru-RU" sz="1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увеличение максимального размера до 250 тыс. рублей </a:t>
            </a:r>
          </a:p>
        </p:txBody>
      </p:sp>
      <p:sp>
        <p:nvSpPr>
          <p:cNvPr id="11" name="Номер слайда 10">
            <a:extLst>
              <a:ext uri="{FF2B5EF4-FFF2-40B4-BE49-F238E27FC236}">
                <a16:creationId xmlns:a16="http://schemas.microsoft.com/office/drawing/2014/main" xmlns="" id="{B29BE99D-4244-4BF1-8DF8-C96EE669819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8170169" y="6140046"/>
            <a:ext cx="720080" cy="365125"/>
          </a:xfrm>
        </p:spPr>
        <p:txBody>
          <a:bodyPr/>
          <a:lstStyle/>
          <a:p>
            <a:pPr>
              <a:defRPr/>
            </a:pPr>
            <a:fld id="{8240326E-BC82-442E-9EDA-F587EB724902}" type="slidenum">
              <a:rPr lang="ru-RU" alt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</a:t>
            </a:fld>
            <a:endParaRPr lang="ru-RU" alt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066841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18604" y="548680"/>
            <a:ext cx="8501868" cy="33855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Срок заключения контракта </a:t>
            </a: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–до </a:t>
            </a:r>
            <a:r>
              <a:rPr lang="ru-RU" sz="1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12 месяцев. Периодичность – по мере необходимости</a:t>
            </a:r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77793"/>
            <a:ext cx="8636035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cap="none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Социальная помощь в виде социального контракта</a:t>
            </a:r>
            <a:r>
              <a:rPr lang="en-US" sz="2000" b="1" cap="none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cap="none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2021 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9556801"/>
              </p:ext>
            </p:extLst>
          </p:nvPr>
        </p:nvGraphicFramePr>
        <p:xfrm>
          <a:off x="683567" y="1052736"/>
          <a:ext cx="7704857" cy="3371464"/>
        </p:xfrm>
        <a:graphic>
          <a:graphicData uri="http://schemas.openxmlformats.org/drawingml/2006/table">
            <a:tbl>
              <a:tblPr firstRow="1" firstCol="1" bandRow="1">
                <a:tableStyleId>{69C7853C-536D-4A76-A0AE-DD22124D55A5}</a:tableStyleId>
              </a:tblPr>
              <a:tblGrid>
                <a:gridCol w="770485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600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Право имею</a:t>
                      </a:r>
                      <a:r>
                        <a:rPr lang="ru-RU" sz="1800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 граждане, проживающие в семьях, где среднедушевой доход на одного члена семьи ниже величины прожиточного минимума за 2 квартал текущего года (до утверждения – предыдущего)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СДД </a:t>
                      </a:r>
                      <a:r>
                        <a:rPr lang="en-US" sz="1800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&lt;</a:t>
                      </a:r>
                      <a:r>
                        <a:rPr lang="ru-RU" sz="1800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ПМ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baseline="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Семьи с детьми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0405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Семьи с неработающими пенсионерами, инвалидами и </a:t>
                      </a:r>
                      <a:r>
                        <a:rPr lang="ru-RU" sz="18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предпенсионерами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Одиноко проживающие пенсионеры, инвалиды и предпенсионеры</a:t>
                      </a: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Трудоспособные граждане</a:t>
                      </a:r>
                    </a:p>
                  </a:txBody>
                  <a:tcPr marL="68580" marR="6858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15" name="Номер слайда 14">
            <a:extLst>
              <a:ext uri="{FF2B5EF4-FFF2-40B4-BE49-F238E27FC236}">
                <a16:creationId xmlns:a16="http://schemas.microsoft.com/office/drawing/2014/main" xmlns="" id="{BCB6250C-6610-4F2B-88E4-FF9946889A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F88BF-B994-4231-B357-A73C27E9F7A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3786182" y="2357430"/>
            <a:ext cx="1571636" cy="428628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714349" y="4786322"/>
          <a:ext cx="7643865" cy="1407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7955"/>
                <a:gridCol w="2547955"/>
                <a:gridCol w="2547955"/>
              </a:tblGrid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Величины прожиточного</a:t>
                      </a:r>
                      <a:r>
                        <a:rPr lang="ru-RU" sz="2000" baseline="0" dirty="0" smtClean="0"/>
                        <a:t> минимума за 2 квартал  2020 года (руб.)</a:t>
                      </a:r>
                      <a:endParaRPr lang="ru-RU" sz="2000" dirty="0"/>
                    </a:p>
                  </a:txBody>
                  <a:tcPr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Для детей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Для трудоспособного населения 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Для пенсионеров</a:t>
                      </a:r>
                      <a:endParaRPr lang="ru-RU" sz="18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rgbClr val="C00000"/>
                          </a:solidFill>
                        </a:rPr>
                        <a:t>11000</a:t>
                      </a:r>
                      <a:endParaRPr lang="ru-RU" sz="18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rgbClr val="C00000"/>
                          </a:solidFill>
                        </a:rPr>
                        <a:t>12126</a:t>
                      </a:r>
                      <a:endParaRPr lang="ru-RU" sz="18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rgbClr val="C00000"/>
                          </a:solidFill>
                        </a:rPr>
                        <a:t>8751</a:t>
                      </a:r>
                      <a:endParaRPr lang="ru-RU" sz="18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8097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Определение права на социальный контракт по доходу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F88BF-B994-4231-B357-A73C27E9F7A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0034" y="1071546"/>
            <a:ext cx="2286016" cy="85725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FF00"/>
                </a:solidFill>
              </a:rPr>
              <a:t>Величины прожиточного минимума (руб.)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0034" y="1928802"/>
            <a:ext cx="2286016" cy="271464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rgbClr val="002060"/>
                </a:solidFill>
              </a:rPr>
              <a:t>ПМ трудоспособного – 12126 (</a:t>
            </a:r>
            <a:r>
              <a:rPr lang="ru-RU" sz="1600" dirty="0" err="1" smtClean="0">
                <a:solidFill>
                  <a:srgbClr val="002060"/>
                </a:solidFill>
              </a:rPr>
              <a:t>ПМтр</a:t>
            </a:r>
            <a:r>
              <a:rPr lang="ru-RU" sz="1600" dirty="0" smtClean="0">
                <a:solidFill>
                  <a:srgbClr val="002060"/>
                </a:solidFill>
              </a:rPr>
              <a:t>)</a:t>
            </a:r>
          </a:p>
          <a:p>
            <a:r>
              <a:rPr lang="ru-RU" sz="1600" dirty="0" smtClean="0">
                <a:solidFill>
                  <a:srgbClr val="002060"/>
                </a:solidFill>
              </a:rPr>
              <a:t>ПМ детей – 11000 (</a:t>
            </a:r>
            <a:r>
              <a:rPr lang="ru-RU" sz="1600" dirty="0" err="1" smtClean="0">
                <a:solidFill>
                  <a:srgbClr val="002060"/>
                </a:solidFill>
              </a:rPr>
              <a:t>ПМд</a:t>
            </a:r>
            <a:r>
              <a:rPr lang="ru-RU" sz="1600" dirty="0" smtClean="0">
                <a:solidFill>
                  <a:srgbClr val="002060"/>
                </a:solidFill>
              </a:rPr>
              <a:t>)</a:t>
            </a:r>
          </a:p>
          <a:p>
            <a:r>
              <a:rPr lang="ru-RU" sz="1600" dirty="0" smtClean="0">
                <a:solidFill>
                  <a:srgbClr val="002060"/>
                </a:solidFill>
              </a:rPr>
              <a:t>ПМ пенсионера -  8751 (</a:t>
            </a:r>
            <a:r>
              <a:rPr lang="ru-RU" sz="1600" dirty="0" err="1" smtClean="0">
                <a:solidFill>
                  <a:srgbClr val="002060"/>
                </a:solidFill>
              </a:rPr>
              <a:t>ПМп</a:t>
            </a:r>
            <a:r>
              <a:rPr lang="ru-RU" sz="1600" dirty="0" smtClean="0">
                <a:solidFill>
                  <a:srgbClr val="002060"/>
                </a:solidFill>
              </a:rPr>
              <a:t>)</a:t>
            </a:r>
          </a:p>
          <a:p>
            <a:endParaRPr lang="ru-RU" sz="1600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429388" y="1000108"/>
            <a:ext cx="2214578" cy="85725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FF00"/>
                </a:solidFill>
              </a:rPr>
              <a:t>Состав и доходы членов семьи (руб.)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429388" y="1857364"/>
            <a:ext cx="2214578" cy="278608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rgbClr val="002060"/>
                </a:solidFill>
              </a:rPr>
              <a:t>Отец  - 30000 (зарплата)</a:t>
            </a:r>
          </a:p>
          <a:p>
            <a:r>
              <a:rPr lang="ru-RU" sz="1600" dirty="0" smtClean="0">
                <a:solidFill>
                  <a:srgbClr val="002060"/>
                </a:solidFill>
              </a:rPr>
              <a:t>Мать – 7300 (социальные выплаты на детей), не работает</a:t>
            </a:r>
          </a:p>
          <a:p>
            <a:r>
              <a:rPr lang="ru-RU" sz="1600" dirty="0" smtClean="0">
                <a:solidFill>
                  <a:srgbClr val="002060"/>
                </a:solidFill>
              </a:rPr>
              <a:t>Дочь, 12 лет – 0</a:t>
            </a:r>
          </a:p>
          <a:p>
            <a:r>
              <a:rPr lang="ru-RU" sz="1600" dirty="0" smtClean="0">
                <a:solidFill>
                  <a:srgbClr val="002060"/>
                </a:solidFill>
              </a:rPr>
              <a:t>Сын, 5 лет – 0</a:t>
            </a:r>
          </a:p>
          <a:p>
            <a:r>
              <a:rPr lang="ru-RU" sz="1600" dirty="0" smtClean="0">
                <a:solidFill>
                  <a:srgbClr val="002060"/>
                </a:solidFill>
              </a:rPr>
              <a:t>Бабушка – 14000 (пенсия)</a:t>
            </a:r>
            <a:endParaRPr lang="en-US" sz="1600" dirty="0" smtClean="0">
              <a:solidFill>
                <a:srgbClr val="002060"/>
              </a:solidFill>
            </a:endParaRPr>
          </a:p>
          <a:p>
            <a:pPr algn="ctr"/>
            <a:r>
              <a:rPr lang="en-US" b="1" dirty="0" smtClean="0">
                <a:solidFill>
                  <a:srgbClr val="C00000"/>
                </a:solidFill>
              </a:rPr>
              <a:t>5 </a:t>
            </a:r>
            <a:r>
              <a:rPr lang="ru-RU" b="1" dirty="0" smtClean="0">
                <a:solidFill>
                  <a:srgbClr val="C00000"/>
                </a:solidFill>
              </a:rPr>
              <a:t>человек</a:t>
            </a:r>
          </a:p>
          <a:p>
            <a:endParaRPr lang="ru-RU" sz="1600" dirty="0">
              <a:solidFill>
                <a:srgbClr val="00206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57488" y="1071546"/>
            <a:ext cx="3500462" cy="142876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Формула расчета среднедушевого дохода (СДД) и среднего прожиточного минимума (</a:t>
            </a:r>
            <a:r>
              <a:rPr lang="ru-RU" b="1" dirty="0" err="1" smtClean="0">
                <a:solidFill>
                  <a:srgbClr val="C00000"/>
                </a:solidFill>
              </a:rPr>
              <a:t>ПМср</a:t>
            </a:r>
            <a:r>
              <a:rPr lang="ru-RU" b="1" dirty="0" smtClean="0">
                <a:solidFill>
                  <a:srgbClr val="C00000"/>
                </a:solidFill>
              </a:rPr>
              <a:t>)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857488" y="2500306"/>
            <a:ext cx="3500462" cy="107157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002060"/>
                </a:solidFill>
              </a:rPr>
              <a:t>СДД = (</a:t>
            </a:r>
            <a:r>
              <a:rPr lang="ru-RU" b="1" dirty="0" err="1" smtClean="0">
                <a:solidFill>
                  <a:srgbClr val="002060"/>
                </a:solidFill>
              </a:rPr>
              <a:t>Дотец+Дмать+Дбаб</a:t>
            </a:r>
            <a:r>
              <a:rPr lang="ru-RU" b="1" dirty="0" smtClean="0">
                <a:solidFill>
                  <a:srgbClr val="002060"/>
                </a:solidFill>
              </a:rPr>
              <a:t>)</a:t>
            </a:r>
            <a:r>
              <a:rPr lang="en-US" b="1" dirty="0" smtClean="0">
                <a:solidFill>
                  <a:srgbClr val="002060"/>
                </a:solidFill>
              </a:rPr>
              <a:t>/5</a:t>
            </a:r>
          </a:p>
          <a:p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71472" y="4714884"/>
            <a:ext cx="8001056" cy="171451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СДД= (30000+7300+0+0+14000)</a:t>
            </a:r>
            <a:r>
              <a:rPr lang="en-US" sz="2000" b="1" dirty="0" smtClean="0">
                <a:solidFill>
                  <a:srgbClr val="002060"/>
                </a:solidFill>
              </a:rPr>
              <a:t>/</a:t>
            </a:r>
            <a:r>
              <a:rPr lang="ru-RU" sz="2000" b="1" dirty="0" smtClean="0">
                <a:solidFill>
                  <a:srgbClr val="002060"/>
                </a:solidFill>
              </a:rPr>
              <a:t>5=10260</a:t>
            </a:r>
          </a:p>
          <a:p>
            <a:r>
              <a:rPr lang="ru-RU" sz="2000" b="1" dirty="0" err="1" smtClean="0">
                <a:solidFill>
                  <a:srgbClr val="002060"/>
                </a:solidFill>
              </a:rPr>
              <a:t>ПМср=</a:t>
            </a:r>
            <a:r>
              <a:rPr lang="ru-RU" sz="2000" b="1" dirty="0" smtClean="0">
                <a:solidFill>
                  <a:srgbClr val="002060"/>
                </a:solidFill>
              </a:rPr>
              <a:t>(2*12126 +2*11000 + 8751)</a:t>
            </a:r>
            <a:r>
              <a:rPr lang="en-US" sz="2000" b="1" dirty="0" smtClean="0">
                <a:solidFill>
                  <a:srgbClr val="002060"/>
                </a:solidFill>
              </a:rPr>
              <a:t>/</a:t>
            </a:r>
            <a:r>
              <a:rPr lang="ru-RU" sz="2000" b="1" dirty="0" smtClean="0">
                <a:solidFill>
                  <a:srgbClr val="002060"/>
                </a:solidFill>
              </a:rPr>
              <a:t>5 = 11000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СДД </a:t>
            </a:r>
            <a:r>
              <a:rPr lang="en-US" sz="2400" b="1" dirty="0" smtClean="0">
                <a:solidFill>
                  <a:srgbClr val="C00000"/>
                </a:solidFill>
              </a:rPr>
              <a:t>(10260) &lt; </a:t>
            </a:r>
            <a:r>
              <a:rPr lang="ru-RU" sz="2400" b="1" dirty="0" err="1" smtClean="0">
                <a:solidFill>
                  <a:srgbClr val="C00000"/>
                </a:solidFill>
              </a:rPr>
              <a:t>ПМср</a:t>
            </a:r>
            <a:r>
              <a:rPr lang="ru-RU" sz="2400" b="1" dirty="0" smtClean="0">
                <a:solidFill>
                  <a:srgbClr val="C00000"/>
                </a:solidFill>
              </a:rPr>
              <a:t> (11000)</a:t>
            </a:r>
          </a:p>
          <a:p>
            <a:pPr algn="ctr"/>
            <a:endParaRPr lang="ru-RU" sz="2400" b="1" dirty="0" smtClean="0">
              <a:solidFill>
                <a:srgbClr val="C00000"/>
              </a:solidFill>
            </a:endParaRPr>
          </a:p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Семья является малоимущей и имеет право на СК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857488" y="3571876"/>
            <a:ext cx="3500462" cy="107157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err="1" smtClean="0">
                <a:solidFill>
                  <a:srgbClr val="002060"/>
                </a:solidFill>
              </a:rPr>
              <a:t>ПМср=</a:t>
            </a:r>
            <a:r>
              <a:rPr lang="ru-RU" b="1" dirty="0" smtClean="0">
                <a:solidFill>
                  <a:srgbClr val="002060"/>
                </a:solidFill>
              </a:rPr>
              <a:t>(2*ПМтр+2*</a:t>
            </a:r>
            <a:r>
              <a:rPr lang="ru-RU" b="1" dirty="0" err="1" smtClean="0">
                <a:solidFill>
                  <a:srgbClr val="002060"/>
                </a:solidFill>
              </a:rPr>
              <a:t>ПМд+ПМп</a:t>
            </a:r>
            <a:r>
              <a:rPr lang="ru-RU" b="1" dirty="0" smtClean="0">
                <a:solidFill>
                  <a:srgbClr val="002060"/>
                </a:solidFill>
              </a:rPr>
              <a:t>)</a:t>
            </a:r>
            <a:r>
              <a:rPr lang="en-US" b="1" dirty="0" smtClean="0">
                <a:solidFill>
                  <a:srgbClr val="002060"/>
                </a:solidFill>
              </a:rPr>
              <a:t>/5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3" name="Стрелка вниз 12"/>
          <p:cNvSpPr/>
          <p:nvPr/>
        </p:nvSpPr>
        <p:spPr>
          <a:xfrm>
            <a:off x="3714744" y="5715016"/>
            <a:ext cx="1357322" cy="428628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36828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Социальный контракт: поиск работы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357298"/>
            <a:ext cx="8229600" cy="45259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F88BF-B994-4231-B357-A73C27E9F7A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 descr="D:\UserFolders\Desktop\Мои документы1\Мои рисунки\человек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571480"/>
            <a:ext cx="285751" cy="653146"/>
          </a:xfrm>
          <a:prstGeom prst="rect">
            <a:avLst/>
          </a:prstGeom>
          <a:noFill/>
        </p:spPr>
      </p:pic>
      <p:sp>
        <p:nvSpPr>
          <p:cNvPr id="6" name="Скругленный прямоугольник 5"/>
          <p:cNvSpPr/>
          <p:nvPr/>
        </p:nvSpPr>
        <p:spPr>
          <a:xfrm>
            <a:off x="285720" y="1214422"/>
            <a:ext cx="2500330" cy="164307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Ø"/>
            </a:pPr>
            <a:r>
              <a:rPr lang="ru-RU" sz="1200" dirty="0" smtClean="0">
                <a:solidFill>
                  <a:srgbClr val="002060"/>
                </a:solidFill>
              </a:rPr>
              <a:t> </a:t>
            </a:r>
            <a:r>
              <a:rPr lang="ru-RU" sz="1200" b="1" dirty="0" smtClean="0">
                <a:solidFill>
                  <a:srgbClr val="002060"/>
                </a:solidFill>
              </a:rPr>
              <a:t>Среднедушевой доход ниже прожиточного минимума</a:t>
            </a:r>
          </a:p>
          <a:p>
            <a:pPr>
              <a:buFont typeface="Wingdings" pitchFamily="2" charset="2"/>
              <a:buChar char="Ø"/>
            </a:pPr>
            <a:r>
              <a:rPr lang="ru-RU" sz="1200" b="1" dirty="0" smtClean="0">
                <a:solidFill>
                  <a:srgbClr val="002060"/>
                </a:solidFill>
              </a:rPr>
              <a:t>  зарегистрирован как безработный или ищущий работу </a:t>
            </a:r>
          </a:p>
          <a:p>
            <a:pPr>
              <a:buFont typeface="Wingdings" pitchFamily="2" charset="2"/>
              <a:buChar char="Ø"/>
            </a:pPr>
            <a:r>
              <a:rPr lang="ru-RU" sz="1200" b="1" dirty="0" smtClean="0">
                <a:solidFill>
                  <a:srgbClr val="002060"/>
                </a:solidFill>
              </a:rPr>
              <a:t> не зарегистрирован, как безработный</a:t>
            </a:r>
          </a:p>
          <a:p>
            <a:pPr algn="ctr"/>
            <a:endParaRPr lang="ru-RU" sz="16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85720" y="3286124"/>
            <a:ext cx="2786082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FFFF00"/>
                </a:solidFill>
              </a:rPr>
              <a:t>Комплексный центр социального обслуживания</a:t>
            </a:r>
            <a:endParaRPr lang="ru-RU" sz="1600" b="1" dirty="0">
              <a:solidFill>
                <a:srgbClr val="FFFF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5720" y="3929066"/>
            <a:ext cx="2786082" cy="25003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Ø"/>
            </a:pPr>
            <a:r>
              <a:rPr lang="ru-RU" sz="1600" b="1" dirty="0" smtClean="0"/>
              <a:t> </a:t>
            </a:r>
            <a:r>
              <a:rPr lang="ru-RU" sz="1400" b="1" dirty="0" smtClean="0"/>
              <a:t>Автозаводский  (Орджоникидзе 16), 799066</a:t>
            </a:r>
          </a:p>
          <a:p>
            <a:pPr>
              <a:buFont typeface="Wingdings" pitchFamily="2" charset="2"/>
              <a:buChar char="Ø"/>
            </a:pPr>
            <a:r>
              <a:rPr lang="ru-RU" sz="1400" b="1" dirty="0" smtClean="0"/>
              <a:t> Комсомольский (Громовой  42), 799024</a:t>
            </a:r>
          </a:p>
          <a:p>
            <a:pPr>
              <a:buFont typeface="Wingdings" pitchFamily="2" charset="2"/>
              <a:buChar char="Ø"/>
            </a:pPr>
            <a:r>
              <a:rPr lang="ru-RU" sz="1400" b="1" dirty="0" smtClean="0"/>
              <a:t> Центральный (</a:t>
            </a:r>
            <a:r>
              <a:rPr lang="ru-RU" sz="1400" b="1" dirty="0" err="1" smtClean="0"/>
              <a:t>Карбышева</a:t>
            </a:r>
            <a:r>
              <a:rPr lang="ru-RU" sz="1400" b="1" dirty="0" smtClean="0"/>
              <a:t> 9), 799026</a:t>
            </a:r>
          </a:p>
          <a:p>
            <a:pPr>
              <a:buFont typeface="Wingdings" pitchFamily="2" charset="2"/>
              <a:buChar char="Ø"/>
            </a:pPr>
            <a:r>
              <a:rPr lang="ru-RU" sz="1400" b="1" dirty="0" smtClean="0"/>
              <a:t> Жигулевск (Самарская 25), 79908</a:t>
            </a:r>
          </a:p>
          <a:p>
            <a:pPr>
              <a:buFont typeface="Wingdings" pitchFamily="2" charset="2"/>
              <a:buChar char="Ø"/>
            </a:pPr>
            <a:r>
              <a:rPr lang="ru-RU" sz="1400" b="1" dirty="0" smtClean="0"/>
              <a:t> Ставропольский (Орджоникидзе 16, 774489), Громовой 42 (799045)</a:t>
            </a:r>
            <a:endParaRPr lang="ru-RU" sz="1400" b="1" dirty="0"/>
          </a:p>
        </p:txBody>
      </p:sp>
      <p:sp>
        <p:nvSpPr>
          <p:cNvPr id="10" name="Стрелка вниз 9"/>
          <p:cNvSpPr/>
          <p:nvPr/>
        </p:nvSpPr>
        <p:spPr>
          <a:xfrm>
            <a:off x="1142976" y="2857496"/>
            <a:ext cx="928694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571868" y="857232"/>
            <a:ext cx="5143536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FF00"/>
                </a:solidFill>
              </a:rPr>
              <a:t>УСЛОВИЯ СОЦИАЛЬНОГО  КОНТРАКТА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571868" y="1357298"/>
            <a:ext cx="2786082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FF00"/>
                </a:solidFill>
              </a:rPr>
              <a:t>Министерство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 flipH="1">
            <a:off x="6215074" y="1357298"/>
            <a:ext cx="2500330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FF00"/>
                </a:solidFill>
              </a:rPr>
              <a:t>Гражданин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571868" y="1714488"/>
            <a:ext cx="2643206" cy="428628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sz="1600" b="1" dirty="0" smtClean="0">
                <a:solidFill>
                  <a:srgbClr val="002060"/>
                </a:solidFill>
              </a:rPr>
              <a:t>12126 руб. единовременно и 12126 руб. ежемесячно после трудоустройства (не более 3-х месяцев)</a:t>
            </a:r>
          </a:p>
          <a:p>
            <a:endParaRPr lang="ru-RU" sz="1600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до 30000 руб. на обучение (при необходимости)</a:t>
            </a:r>
          </a:p>
          <a:p>
            <a:endParaRPr lang="ru-RU" sz="1600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6063 руб. ежемесячно на период обучения (не более 3-х месяцев </a:t>
            </a:r>
          </a:p>
          <a:p>
            <a:endParaRPr lang="ru-RU" sz="1600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содействие в трудоустройстве совместно с центром занятости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215074" y="1714488"/>
            <a:ext cx="2500330" cy="428628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Ø"/>
            </a:pPr>
            <a:endParaRPr lang="ru-RU" sz="1600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постановка на учет в Центр занятости в качестве безработного </a:t>
            </a:r>
          </a:p>
          <a:p>
            <a:endParaRPr lang="ru-RU" sz="1600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регистрация в ИАС Общероссийской базы вакансий «Работа в России»</a:t>
            </a:r>
          </a:p>
          <a:p>
            <a:endParaRPr lang="ru-RU" sz="1600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поиск работы, трудоустройство</a:t>
            </a:r>
          </a:p>
          <a:p>
            <a:endParaRPr lang="ru-RU" sz="1600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</a:t>
            </a:r>
            <a:r>
              <a:rPr lang="ru-RU" sz="1600" b="1" dirty="0" err="1" smtClean="0">
                <a:solidFill>
                  <a:srgbClr val="002060"/>
                </a:solidFill>
              </a:rPr>
              <a:t>профобучение</a:t>
            </a:r>
            <a:r>
              <a:rPr lang="ru-RU" sz="1600" b="1" dirty="0" smtClean="0">
                <a:solidFill>
                  <a:srgbClr val="002060"/>
                </a:solidFill>
              </a:rPr>
              <a:t>, дополнительное проф. образование (при необходимости)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571868" y="6000768"/>
            <a:ext cx="5143536" cy="50006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</a:rPr>
              <a:t>Срок социального контракта – до 9 месяцев</a:t>
            </a:r>
            <a:endParaRPr lang="ru-RU" sz="20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36828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Социальный контракт: ведение предпринимательской деятельности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357298"/>
            <a:ext cx="8229600" cy="45259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F88BF-B994-4231-B357-A73C27E9F7A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 descr="D:\UserFolders\Desktop\Мои документы1\Мои рисунки\человек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428604"/>
            <a:ext cx="285751" cy="653146"/>
          </a:xfrm>
          <a:prstGeom prst="rect">
            <a:avLst/>
          </a:prstGeom>
          <a:noFill/>
        </p:spPr>
      </p:pic>
      <p:sp>
        <p:nvSpPr>
          <p:cNvPr id="6" name="Скругленный прямоугольник 5"/>
          <p:cNvSpPr/>
          <p:nvPr/>
        </p:nvSpPr>
        <p:spPr>
          <a:xfrm>
            <a:off x="285720" y="1071546"/>
            <a:ext cx="2500330" cy="178595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Ø"/>
            </a:pP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200" b="1" dirty="0" smtClean="0">
                <a:solidFill>
                  <a:srgbClr val="002060"/>
                </a:solidFill>
              </a:rPr>
              <a:t>среднедушевой доход ниже прожиточного минимума</a:t>
            </a:r>
          </a:p>
          <a:p>
            <a:pPr>
              <a:buFont typeface="Wingdings" pitchFamily="2" charset="2"/>
              <a:buChar char="Ø"/>
            </a:pPr>
            <a:r>
              <a:rPr lang="ru-RU" sz="1200" b="1" dirty="0" smtClean="0">
                <a:solidFill>
                  <a:srgbClr val="002060"/>
                </a:solidFill>
              </a:rPr>
              <a:t> ИП, </a:t>
            </a:r>
            <a:r>
              <a:rPr lang="ru-RU" sz="1200" b="1" dirty="0" err="1" smtClean="0">
                <a:solidFill>
                  <a:srgbClr val="002060"/>
                </a:solidFill>
              </a:rPr>
              <a:t>самозанятый</a:t>
            </a:r>
            <a:endParaRPr lang="ru-RU" sz="1200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1200" b="1" dirty="0" smtClean="0">
                <a:solidFill>
                  <a:srgbClr val="002060"/>
                </a:solidFill>
              </a:rPr>
              <a:t>Не ИП, </a:t>
            </a:r>
            <a:r>
              <a:rPr lang="ru-RU" sz="1200" b="1" dirty="0" err="1" smtClean="0">
                <a:solidFill>
                  <a:srgbClr val="002060"/>
                </a:solidFill>
              </a:rPr>
              <a:t>самозанятый</a:t>
            </a:r>
            <a:endParaRPr lang="ru-RU" sz="1200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1200" b="1" dirty="0" smtClean="0">
                <a:solidFill>
                  <a:srgbClr val="002060"/>
                </a:solidFill>
              </a:rPr>
              <a:t> не прошел 1 год с момента получения субсидии на содействие </a:t>
            </a:r>
            <a:r>
              <a:rPr lang="ru-RU" sz="1200" b="1" dirty="0" err="1" smtClean="0">
                <a:solidFill>
                  <a:srgbClr val="002060"/>
                </a:solidFill>
              </a:rPr>
              <a:t>самозанятости</a:t>
            </a:r>
            <a:r>
              <a:rPr lang="ru-RU" sz="1200" b="1" dirty="0" smtClean="0">
                <a:solidFill>
                  <a:srgbClr val="002060"/>
                </a:solidFill>
              </a:rPr>
              <a:t> из Центра занятости</a:t>
            </a:r>
            <a:endParaRPr lang="ru-RU" sz="12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85720" y="3286124"/>
            <a:ext cx="2786082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FFFF00"/>
                </a:solidFill>
              </a:rPr>
              <a:t>Комплексный центр социального обслуживания</a:t>
            </a:r>
            <a:endParaRPr lang="ru-RU" sz="1600" b="1" dirty="0">
              <a:solidFill>
                <a:srgbClr val="FFFF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5720" y="4000504"/>
            <a:ext cx="2786082" cy="25003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Ø"/>
            </a:pPr>
            <a:r>
              <a:rPr lang="ru-RU" sz="1400" b="1" dirty="0" smtClean="0"/>
              <a:t>Автозаводский  (Орджоникидзе 16), 799066</a:t>
            </a:r>
          </a:p>
          <a:p>
            <a:pPr>
              <a:buFont typeface="Wingdings" pitchFamily="2" charset="2"/>
              <a:buChar char="Ø"/>
            </a:pPr>
            <a:r>
              <a:rPr lang="ru-RU" sz="1400" b="1" dirty="0" smtClean="0"/>
              <a:t> Комсомольский (Громовой  42), 799024</a:t>
            </a:r>
          </a:p>
          <a:p>
            <a:pPr>
              <a:buFont typeface="Wingdings" pitchFamily="2" charset="2"/>
              <a:buChar char="Ø"/>
            </a:pPr>
            <a:r>
              <a:rPr lang="ru-RU" sz="1400" b="1" dirty="0" smtClean="0"/>
              <a:t> Центральный (</a:t>
            </a:r>
            <a:r>
              <a:rPr lang="ru-RU" sz="1400" b="1" dirty="0" err="1" smtClean="0"/>
              <a:t>Карбышева</a:t>
            </a:r>
            <a:r>
              <a:rPr lang="ru-RU" sz="1400" b="1" dirty="0" smtClean="0"/>
              <a:t> 9), 799026</a:t>
            </a:r>
          </a:p>
          <a:p>
            <a:pPr>
              <a:buFont typeface="Wingdings" pitchFamily="2" charset="2"/>
              <a:buChar char="Ø"/>
            </a:pPr>
            <a:r>
              <a:rPr lang="ru-RU" sz="1400" b="1" dirty="0" smtClean="0"/>
              <a:t> Жигулевск (Самарская 25), 79908</a:t>
            </a:r>
          </a:p>
          <a:p>
            <a:pPr>
              <a:buFont typeface="Wingdings" pitchFamily="2" charset="2"/>
              <a:buChar char="Ø"/>
            </a:pPr>
            <a:r>
              <a:rPr lang="ru-RU" sz="1400" b="1" dirty="0" smtClean="0"/>
              <a:t> Ставропольский (Орджоникидзе 16, 774489), Громовой 42 (799045)</a:t>
            </a:r>
            <a:endParaRPr lang="ru-RU" sz="1400" b="1" dirty="0"/>
          </a:p>
        </p:txBody>
      </p:sp>
      <p:sp>
        <p:nvSpPr>
          <p:cNvPr id="10" name="Стрелка вниз 9"/>
          <p:cNvSpPr/>
          <p:nvPr/>
        </p:nvSpPr>
        <p:spPr>
          <a:xfrm>
            <a:off x="1142976" y="2857496"/>
            <a:ext cx="928694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571868" y="928670"/>
            <a:ext cx="5143536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FF00"/>
                </a:solidFill>
              </a:rPr>
              <a:t>УСЛОВИЯ СОЦИАЛЬНОГО  КОНТРАКТА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571868" y="1428736"/>
            <a:ext cx="2786082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FF00"/>
                </a:solidFill>
              </a:rPr>
              <a:t>Министерство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 flipH="1">
            <a:off x="6215074" y="1428736"/>
            <a:ext cx="2500330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FF00"/>
                </a:solidFill>
              </a:rPr>
              <a:t>Гражданин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571868" y="1785926"/>
            <a:ext cx="2643206" cy="421484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до 250000 руб. единовременно, в т.ч., до 5% суммы – на постановку на учет как ИП, до 15% - на аренду помещения)</a:t>
            </a:r>
          </a:p>
          <a:p>
            <a:endParaRPr lang="ru-RU" sz="1600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до 30000 руб. на переобучение (при необходимости)</a:t>
            </a:r>
          </a:p>
          <a:p>
            <a:endParaRPr lang="ru-RU" sz="1600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содействие в подготовке бизнес – плана через МАУ АЭР, ИКАСО</a:t>
            </a:r>
          </a:p>
          <a:p>
            <a:endParaRPr lang="ru-RU" sz="1600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утверждение бизнес-плана на комиссии</a:t>
            </a:r>
          </a:p>
          <a:p>
            <a:endParaRPr lang="ru-RU" sz="1600" b="1" dirty="0" smtClean="0">
              <a:solidFill>
                <a:srgbClr val="002060"/>
              </a:solidFill>
            </a:endParaRPr>
          </a:p>
          <a:p>
            <a:endParaRPr lang="ru-RU" sz="1600" b="1" dirty="0" smtClean="0">
              <a:solidFill>
                <a:srgbClr val="00206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215074" y="1785926"/>
            <a:ext cx="2500330" cy="421484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регистрация в ФНС в качестве ИП или </a:t>
            </a:r>
            <a:r>
              <a:rPr lang="ru-RU" sz="1600" b="1" dirty="0" err="1" smtClean="0">
                <a:solidFill>
                  <a:srgbClr val="002060"/>
                </a:solidFill>
              </a:rPr>
              <a:t>самозанятого</a:t>
            </a:r>
            <a:endParaRPr lang="ru-RU" sz="1600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разработка бизнес-плана для рассмотрения на комиссии</a:t>
            </a: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документальное подтверждение расходования средств</a:t>
            </a: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приобретение основных средств, имущественных обязательств в соответствии с контрактом</a:t>
            </a: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возврат средств при прекращении ИП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571868" y="6000768"/>
            <a:ext cx="5143536" cy="50006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Срок социального контракта – до 12 месяцев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36828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Социальный контракт: ведение личного подсобного хозяйства 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357298"/>
            <a:ext cx="8229600" cy="45259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F88BF-B994-4231-B357-A73C27E9F7A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 descr="D:\UserFolders\Desktop\Мои документы1\Мои рисунки\человек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428604"/>
            <a:ext cx="285751" cy="653146"/>
          </a:xfrm>
          <a:prstGeom prst="rect">
            <a:avLst/>
          </a:prstGeom>
          <a:noFill/>
        </p:spPr>
      </p:pic>
      <p:sp>
        <p:nvSpPr>
          <p:cNvPr id="6" name="Скругленный прямоугольник 5"/>
          <p:cNvSpPr/>
          <p:nvPr/>
        </p:nvSpPr>
        <p:spPr>
          <a:xfrm>
            <a:off x="285720" y="1071546"/>
            <a:ext cx="2500330" cy="178595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Ø"/>
            </a:pP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200" b="1" dirty="0" smtClean="0">
                <a:solidFill>
                  <a:srgbClr val="002060"/>
                </a:solidFill>
              </a:rPr>
              <a:t>среднедушевой доход ниже прожиточного минимума</a:t>
            </a:r>
          </a:p>
          <a:p>
            <a:pPr>
              <a:buFont typeface="Wingdings" pitchFamily="2" charset="2"/>
              <a:buChar char="Ø"/>
            </a:pPr>
            <a:r>
              <a:rPr lang="ru-RU" sz="1200" b="1" dirty="0" smtClean="0">
                <a:solidFill>
                  <a:srgbClr val="002060"/>
                </a:solidFill>
              </a:rPr>
              <a:t>  зарегистрирован как </a:t>
            </a:r>
            <a:r>
              <a:rPr lang="ru-RU" sz="1200" b="1" dirty="0" err="1" smtClean="0">
                <a:solidFill>
                  <a:srgbClr val="002060"/>
                </a:solidFill>
              </a:rPr>
              <a:t>самозанятый</a:t>
            </a:r>
            <a:endParaRPr lang="ru-RU" sz="1200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1200" b="1" dirty="0" smtClean="0">
                <a:solidFill>
                  <a:srgbClr val="002060"/>
                </a:solidFill>
              </a:rPr>
              <a:t> не зарегистрирован, как </a:t>
            </a:r>
            <a:r>
              <a:rPr lang="ru-RU" sz="1200" b="1" dirty="0" err="1" smtClean="0">
                <a:solidFill>
                  <a:srgbClr val="002060"/>
                </a:solidFill>
              </a:rPr>
              <a:t>самозанятый</a:t>
            </a:r>
            <a:endParaRPr lang="ru-RU" sz="12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85720" y="3286124"/>
            <a:ext cx="2786082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FFFF00"/>
                </a:solidFill>
              </a:rPr>
              <a:t>Комплексный центр социального обслуживания</a:t>
            </a:r>
            <a:endParaRPr lang="ru-RU" sz="1600" b="1" dirty="0">
              <a:solidFill>
                <a:srgbClr val="FFFF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5720" y="4000504"/>
            <a:ext cx="2786082" cy="25003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Ø"/>
            </a:pPr>
            <a:r>
              <a:rPr lang="ru-RU" sz="1400" b="1" dirty="0" smtClean="0"/>
              <a:t>Автозаводский  (Орджоникидзе 16), 799066</a:t>
            </a:r>
          </a:p>
          <a:p>
            <a:pPr>
              <a:buFont typeface="Wingdings" pitchFamily="2" charset="2"/>
              <a:buChar char="Ø"/>
            </a:pPr>
            <a:r>
              <a:rPr lang="ru-RU" sz="1400" b="1" dirty="0" smtClean="0"/>
              <a:t> Комсомольский (Громовой  42), 799024</a:t>
            </a:r>
          </a:p>
          <a:p>
            <a:pPr>
              <a:buFont typeface="Wingdings" pitchFamily="2" charset="2"/>
              <a:buChar char="Ø"/>
            </a:pPr>
            <a:r>
              <a:rPr lang="ru-RU" sz="1400" b="1" dirty="0" smtClean="0"/>
              <a:t> Центральный (</a:t>
            </a:r>
            <a:r>
              <a:rPr lang="ru-RU" sz="1400" b="1" dirty="0" err="1" smtClean="0"/>
              <a:t>Карбышева</a:t>
            </a:r>
            <a:r>
              <a:rPr lang="ru-RU" sz="1400" b="1" dirty="0" smtClean="0"/>
              <a:t> 9), 799026</a:t>
            </a:r>
          </a:p>
          <a:p>
            <a:pPr>
              <a:buFont typeface="Wingdings" pitchFamily="2" charset="2"/>
              <a:buChar char="Ø"/>
            </a:pPr>
            <a:r>
              <a:rPr lang="ru-RU" sz="1400" b="1" dirty="0" smtClean="0"/>
              <a:t> Жигулевск (Самарская 25), 79908</a:t>
            </a:r>
          </a:p>
          <a:p>
            <a:pPr>
              <a:buFont typeface="Wingdings" pitchFamily="2" charset="2"/>
              <a:buChar char="Ø"/>
            </a:pPr>
            <a:r>
              <a:rPr lang="ru-RU" sz="1400" b="1" dirty="0" smtClean="0"/>
              <a:t> Ставропольский (Орджоникидзе 16, 774489), Громовой 42 (799045)</a:t>
            </a:r>
            <a:endParaRPr lang="ru-RU" sz="1400" b="1" dirty="0"/>
          </a:p>
        </p:txBody>
      </p:sp>
      <p:sp>
        <p:nvSpPr>
          <p:cNvPr id="10" name="Стрелка вниз 9"/>
          <p:cNvSpPr/>
          <p:nvPr/>
        </p:nvSpPr>
        <p:spPr>
          <a:xfrm>
            <a:off x="1142976" y="2857496"/>
            <a:ext cx="928694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571868" y="928670"/>
            <a:ext cx="5143536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FF00"/>
                </a:solidFill>
              </a:rPr>
              <a:t>УСЛОВИЯ СОЦИАЛЬНОГО  КОНТРАКТА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571868" y="1428736"/>
            <a:ext cx="2786082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FF00"/>
                </a:solidFill>
              </a:rPr>
              <a:t>Министерство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 flipH="1">
            <a:off x="6215074" y="1428736"/>
            <a:ext cx="2500330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FF00"/>
                </a:solidFill>
              </a:rPr>
              <a:t>Гражданин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571868" y="1785926"/>
            <a:ext cx="2643206" cy="421484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b="1" dirty="0" smtClean="0">
              <a:solidFill>
                <a:srgbClr val="002060"/>
              </a:solidFill>
            </a:endParaRPr>
          </a:p>
          <a:p>
            <a:r>
              <a:rPr lang="ru-RU" sz="1600" b="1" dirty="0" smtClean="0">
                <a:solidFill>
                  <a:srgbClr val="002060"/>
                </a:solidFill>
              </a:rPr>
              <a:t> </a:t>
            </a: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до 100000 руб. единовременно</a:t>
            </a:r>
          </a:p>
          <a:p>
            <a:endParaRPr lang="ru-RU" sz="1600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до 30000 руб. на обучение (при необходимости)</a:t>
            </a:r>
          </a:p>
          <a:p>
            <a:endParaRPr lang="ru-RU" sz="1600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1600" b="1" smtClean="0">
                <a:solidFill>
                  <a:srgbClr val="002060"/>
                </a:solidFill>
              </a:rPr>
              <a:t> </a:t>
            </a:r>
            <a:r>
              <a:rPr lang="ru-RU" sz="1600" b="1" dirty="0" smtClean="0">
                <a:solidFill>
                  <a:srgbClr val="002060"/>
                </a:solidFill>
              </a:rPr>
              <a:t>содействие в ведении ЛПХ (бизнеса) через МАУ АЭР, ИКАСО</a:t>
            </a:r>
          </a:p>
          <a:p>
            <a:endParaRPr lang="ru-RU" sz="1600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утверждение сметы расходов</a:t>
            </a:r>
          </a:p>
          <a:p>
            <a:endParaRPr lang="ru-RU" sz="1600" b="1" dirty="0" smtClean="0">
              <a:solidFill>
                <a:srgbClr val="002060"/>
              </a:solidFill>
            </a:endParaRPr>
          </a:p>
          <a:p>
            <a:endParaRPr lang="ru-RU" sz="1600" b="1" dirty="0" smtClean="0">
              <a:solidFill>
                <a:srgbClr val="00206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215074" y="1785926"/>
            <a:ext cx="2500330" cy="421484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регистрация в ФНС в качестве </a:t>
            </a:r>
            <a:r>
              <a:rPr lang="ru-RU" sz="1600" b="1" dirty="0" err="1" smtClean="0">
                <a:solidFill>
                  <a:srgbClr val="002060"/>
                </a:solidFill>
              </a:rPr>
              <a:t>самозанятого</a:t>
            </a:r>
            <a:endParaRPr lang="ru-RU" sz="1600" b="1" dirty="0" smtClean="0">
              <a:solidFill>
                <a:srgbClr val="002060"/>
              </a:solidFill>
            </a:endParaRPr>
          </a:p>
          <a:p>
            <a:endParaRPr lang="ru-RU" sz="1600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разработка сметы расходов для рассмотрения на комиссии</a:t>
            </a:r>
          </a:p>
          <a:p>
            <a:endParaRPr lang="ru-RU" sz="1600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приобретение товаров, сельскохозяйственной продукции</a:t>
            </a:r>
          </a:p>
          <a:p>
            <a:endParaRPr lang="ru-RU" sz="1600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реализация произведенной сельскохозяйственной продукции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571868" y="6000768"/>
            <a:ext cx="5143536" cy="50006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Срок социального контракта – до 12 месяцев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36828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Социальный контракт: иные мероприятия по преодолению трудной жизненной ситуации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357298"/>
            <a:ext cx="8229600" cy="45259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F88BF-B994-4231-B357-A73C27E9F7A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 descr="D:\UserFolders\Desktop\Мои документы1\Мои рисунки\человек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428604"/>
            <a:ext cx="285751" cy="653146"/>
          </a:xfrm>
          <a:prstGeom prst="rect">
            <a:avLst/>
          </a:prstGeom>
          <a:noFill/>
        </p:spPr>
      </p:pic>
      <p:sp>
        <p:nvSpPr>
          <p:cNvPr id="6" name="Скругленный прямоугольник 5"/>
          <p:cNvSpPr/>
          <p:nvPr/>
        </p:nvSpPr>
        <p:spPr>
          <a:xfrm>
            <a:off x="285720" y="1071546"/>
            <a:ext cx="2500330" cy="178595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Ø"/>
            </a:pP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b="1" dirty="0" smtClean="0">
                <a:solidFill>
                  <a:srgbClr val="002060"/>
                </a:solidFill>
              </a:rPr>
              <a:t>среднедушевой доход ниже прожиточного минимума</a:t>
            </a: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 наличие трудной жизненной ситуации</a:t>
            </a:r>
            <a:endParaRPr lang="ru-RU" sz="16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85720" y="3286124"/>
            <a:ext cx="2786082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FFFF00"/>
                </a:solidFill>
              </a:rPr>
              <a:t>Комплексный центр социального обслуживания</a:t>
            </a:r>
            <a:endParaRPr lang="ru-RU" sz="1600" b="1" dirty="0">
              <a:solidFill>
                <a:srgbClr val="FFFF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5720" y="4000504"/>
            <a:ext cx="2786082" cy="25003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Ø"/>
            </a:pPr>
            <a:r>
              <a:rPr lang="ru-RU" sz="1400" b="1" dirty="0" smtClean="0"/>
              <a:t>Автозаводский  (Орджоникидзе 16), 799066</a:t>
            </a:r>
          </a:p>
          <a:p>
            <a:pPr>
              <a:buFont typeface="Wingdings" pitchFamily="2" charset="2"/>
              <a:buChar char="Ø"/>
            </a:pPr>
            <a:r>
              <a:rPr lang="ru-RU" sz="1400" b="1" dirty="0" smtClean="0"/>
              <a:t> Комсомольский (Громовой  42), 799024</a:t>
            </a:r>
          </a:p>
          <a:p>
            <a:pPr>
              <a:buFont typeface="Wingdings" pitchFamily="2" charset="2"/>
              <a:buChar char="Ø"/>
            </a:pPr>
            <a:r>
              <a:rPr lang="ru-RU" sz="1400" b="1" dirty="0" smtClean="0"/>
              <a:t> Центральный (</a:t>
            </a:r>
            <a:r>
              <a:rPr lang="ru-RU" sz="1400" b="1" dirty="0" err="1" smtClean="0"/>
              <a:t>Карбышева</a:t>
            </a:r>
            <a:r>
              <a:rPr lang="ru-RU" sz="1400" b="1" dirty="0" smtClean="0"/>
              <a:t> 9), 799026</a:t>
            </a:r>
          </a:p>
          <a:p>
            <a:pPr>
              <a:buFont typeface="Wingdings" pitchFamily="2" charset="2"/>
              <a:buChar char="Ø"/>
            </a:pPr>
            <a:r>
              <a:rPr lang="ru-RU" sz="1400" b="1" dirty="0" smtClean="0"/>
              <a:t> Жигулевск (Самарская 25), 79908</a:t>
            </a:r>
          </a:p>
          <a:p>
            <a:pPr>
              <a:buFont typeface="Wingdings" pitchFamily="2" charset="2"/>
              <a:buChar char="Ø"/>
            </a:pPr>
            <a:r>
              <a:rPr lang="ru-RU" sz="1400" b="1" dirty="0" smtClean="0"/>
              <a:t> Ставропольский (Орджоникидзе 16, 774489), Громовой 42 (799045)</a:t>
            </a:r>
            <a:endParaRPr lang="ru-RU" sz="1400" b="1" dirty="0"/>
          </a:p>
        </p:txBody>
      </p:sp>
      <p:sp>
        <p:nvSpPr>
          <p:cNvPr id="10" name="Стрелка вниз 9"/>
          <p:cNvSpPr/>
          <p:nvPr/>
        </p:nvSpPr>
        <p:spPr>
          <a:xfrm>
            <a:off x="1142976" y="2857496"/>
            <a:ext cx="928694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571868" y="928670"/>
            <a:ext cx="5143536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FF00"/>
                </a:solidFill>
              </a:rPr>
              <a:t>УСЛОВИЯ СОЦИАЛЬНОГО  КОНТРАКТА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571868" y="1428736"/>
            <a:ext cx="2786082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FF00"/>
                </a:solidFill>
              </a:rPr>
              <a:t>Министерство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 flipH="1">
            <a:off x="6215074" y="1428736"/>
            <a:ext cx="2500330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FF00"/>
                </a:solidFill>
              </a:rPr>
              <a:t>Гражданин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571868" y="1785926"/>
            <a:ext cx="2643206" cy="421484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b="1" dirty="0" smtClean="0">
              <a:solidFill>
                <a:srgbClr val="002060"/>
              </a:solidFill>
            </a:endParaRPr>
          </a:p>
          <a:p>
            <a:r>
              <a:rPr lang="ru-RU" sz="1600" b="1" dirty="0" smtClean="0">
                <a:solidFill>
                  <a:srgbClr val="002060"/>
                </a:solidFill>
              </a:rPr>
              <a:t>12126 руб. ежемесячно  или иная единовременная сумма на следующие цели:</a:t>
            </a:r>
          </a:p>
          <a:p>
            <a:endParaRPr lang="ru-RU" sz="1600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товары первой необходимости</a:t>
            </a:r>
          </a:p>
          <a:p>
            <a:endParaRPr lang="ru-RU" sz="1600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лекарственные препараты</a:t>
            </a:r>
          </a:p>
          <a:p>
            <a:endParaRPr lang="ru-RU" sz="1600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товары для ЛПХ</a:t>
            </a:r>
          </a:p>
          <a:p>
            <a:endParaRPr lang="ru-RU" sz="1600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лечение, не входящее в ОМС</a:t>
            </a: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 товары и услуги дошкольного образования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215074" y="1785926"/>
            <a:ext cx="2500330" cy="421484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600" b="1" dirty="0" smtClean="0">
              <a:solidFill>
                <a:srgbClr val="002060"/>
              </a:solidFill>
            </a:endParaRPr>
          </a:p>
          <a:p>
            <a:r>
              <a:rPr lang="ru-RU" sz="1600" b="1" dirty="0" smtClean="0">
                <a:solidFill>
                  <a:srgbClr val="002060"/>
                </a:solidFill>
              </a:rPr>
              <a:t>Выполнение мероприятий по социальному контракту. </a:t>
            </a:r>
            <a:r>
              <a:rPr lang="ru-RU" sz="1600" b="1" dirty="0" smtClean="0">
                <a:solidFill>
                  <a:srgbClr val="C00000"/>
                </a:solidFill>
              </a:rPr>
              <a:t>Примерный перечень товаров:</a:t>
            </a: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одежда, обувь, </a:t>
            </a: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мебель, домашний текстиль, школьные принадлежности</a:t>
            </a: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лекарства</a:t>
            </a: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корма для животных, ветеринарные препараты, инвентарь, подведение водопровода, газификация, стройматериалы</a:t>
            </a:r>
          </a:p>
          <a:p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571868" y="6000768"/>
            <a:ext cx="5143536" cy="50006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Срок социального контракта – до 6 месяцев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Перечень случаев трудной жизненной ситуации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F88BF-B994-4231-B357-A73C27E9F7A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571472" y="857232"/>
            <a:ext cx="8229600" cy="5286412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ru-RU" sz="1800" b="1" dirty="0" smtClean="0"/>
              <a:t>Отсутствие доходов от трудовой деятельности у трудоспособных граждан по состоянию здоровья</a:t>
            </a:r>
          </a:p>
          <a:p>
            <a:pPr>
              <a:buFont typeface="Wingdings" pitchFamily="2" charset="2"/>
              <a:buChar char="Ø"/>
            </a:pPr>
            <a:r>
              <a:rPr lang="ru-RU" sz="1800" b="1" dirty="0" smtClean="0">
                <a:solidFill>
                  <a:srgbClr val="C00000"/>
                </a:solidFill>
              </a:rPr>
              <a:t>Банкротство или ликвидация предприятия</a:t>
            </a:r>
          </a:p>
          <a:p>
            <a:pPr>
              <a:buFont typeface="Wingdings" pitchFamily="2" charset="2"/>
              <a:buChar char="Ø"/>
            </a:pPr>
            <a:r>
              <a:rPr lang="ru-RU" sz="1800" b="1" dirty="0" smtClean="0"/>
              <a:t>Злоупотребление алкоголем и наркотиками</a:t>
            </a:r>
          </a:p>
          <a:p>
            <a:pPr>
              <a:buFont typeface="Wingdings" pitchFamily="2" charset="2"/>
              <a:buChar char="Ø"/>
            </a:pPr>
            <a:r>
              <a:rPr lang="ru-RU" sz="1800" b="1" dirty="0" smtClean="0">
                <a:solidFill>
                  <a:srgbClr val="C00000"/>
                </a:solidFill>
              </a:rPr>
              <a:t>Уход за малолетним ребенком</a:t>
            </a:r>
          </a:p>
          <a:p>
            <a:pPr>
              <a:buFont typeface="Wingdings" pitchFamily="2" charset="2"/>
              <a:buChar char="Ø"/>
            </a:pPr>
            <a:r>
              <a:rPr lang="ru-RU" sz="1800" b="1" dirty="0" smtClean="0"/>
              <a:t>Отсутствие подходящих вакантных рабочих мест по месту жительства</a:t>
            </a:r>
          </a:p>
          <a:p>
            <a:pPr>
              <a:buFont typeface="Wingdings" pitchFamily="2" charset="2"/>
              <a:buChar char="Ø"/>
            </a:pPr>
            <a:r>
              <a:rPr lang="ru-RU" sz="1800" b="1" dirty="0" smtClean="0"/>
              <a:t> </a:t>
            </a:r>
            <a:r>
              <a:rPr lang="ru-RU" sz="1800" b="1" dirty="0" smtClean="0">
                <a:solidFill>
                  <a:srgbClr val="C00000"/>
                </a:solidFill>
              </a:rPr>
              <a:t>Недостаточный уровень доходов семьи из-за низкооплачиваемой работы</a:t>
            </a:r>
          </a:p>
          <a:p>
            <a:pPr>
              <a:buFont typeface="Wingdings" pitchFamily="2" charset="2"/>
              <a:buChar char="Ø"/>
            </a:pPr>
            <a:r>
              <a:rPr lang="ru-RU" sz="1800" b="1" dirty="0" smtClean="0"/>
              <a:t> </a:t>
            </a:r>
            <a:r>
              <a:rPr lang="ru-RU" sz="1800" b="1" dirty="0" smtClean="0">
                <a:solidFill>
                  <a:srgbClr val="C00000"/>
                </a:solidFill>
              </a:rPr>
              <a:t>Утрата имущества в связи с чрезвычайными ситуациями</a:t>
            </a:r>
          </a:p>
          <a:p>
            <a:pPr>
              <a:buFont typeface="Wingdings" pitchFamily="2" charset="2"/>
              <a:buChar char="Ø"/>
            </a:pPr>
            <a:r>
              <a:rPr lang="ru-RU" sz="1800" b="1" dirty="0" smtClean="0"/>
              <a:t> Внезапное тяжелое заболевание, длящееся более 1 месяца</a:t>
            </a:r>
          </a:p>
          <a:p>
            <a:pPr>
              <a:buFont typeface="Wingdings" pitchFamily="2" charset="2"/>
              <a:buChar char="Ø"/>
            </a:pPr>
            <a:r>
              <a:rPr lang="ru-RU" sz="1800" b="1" dirty="0" smtClean="0"/>
              <a:t> </a:t>
            </a:r>
            <a:r>
              <a:rPr lang="ru-RU" sz="1800" b="1" dirty="0" smtClean="0">
                <a:solidFill>
                  <a:srgbClr val="C00000"/>
                </a:solidFill>
              </a:rPr>
              <a:t>Утрата источника постоянного дохода по причинам, не зависящим от гражданина</a:t>
            </a:r>
          </a:p>
          <a:p>
            <a:pPr>
              <a:buFont typeface="Wingdings" pitchFamily="2" charset="2"/>
              <a:buChar char="Ø"/>
            </a:pPr>
            <a:r>
              <a:rPr lang="ru-RU" sz="1800" b="1" dirty="0" smtClean="0"/>
              <a:t> Затраты, связанные с подготовкой ребенка к учебному году</a:t>
            </a:r>
          </a:p>
          <a:p>
            <a:pPr>
              <a:buFont typeface="Wingdings" pitchFamily="2" charset="2"/>
              <a:buChar char="Ø"/>
            </a:pPr>
            <a:r>
              <a:rPr lang="ru-RU" sz="1800" b="1" dirty="0" smtClean="0"/>
              <a:t> </a:t>
            </a:r>
            <a:r>
              <a:rPr lang="ru-RU" sz="1800" b="1" dirty="0" smtClean="0">
                <a:solidFill>
                  <a:srgbClr val="C00000"/>
                </a:solidFill>
              </a:rPr>
              <a:t>Выход из строя бытовой техники, необходимой для жизнедеятельности</a:t>
            </a:r>
          </a:p>
          <a:p>
            <a:pPr>
              <a:buFont typeface="Wingdings" pitchFamily="2" charset="2"/>
              <a:buChar char="Ø"/>
            </a:pPr>
            <a:r>
              <a:rPr lang="ru-RU" sz="1800" b="1" dirty="0" smtClean="0"/>
              <a:t> Частичная или полная утрата имущества ЛПХ в связи с погодными условиями, болезнью скота и т.д.</a:t>
            </a:r>
          </a:p>
          <a:p>
            <a:pPr>
              <a:buFont typeface="Wingdings" pitchFamily="2" charset="2"/>
              <a:buChar char="Ø"/>
            </a:pPr>
            <a:r>
              <a:rPr lang="ru-RU" sz="1800" b="1" dirty="0" smtClean="0"/>
              <a:t> </a:t>
            </a:r>
            <a:r>
              <a:rPr lang="ru-RU" sz="1800" b="1" dirty="0" smtClean="0">
                <a:solidFill>
                  <a:srgbClr val="C00000"/>
                </a:solidFill>
              </a:rPr>
              <a:t>Необходимость проведения благоустройства жилого помещения, земельного участка системами тепло-, </a:t>
            </a:r>
            <a:r>
              <a:rPr lang="ru-RU" sz="1800" b="1" dirty="0" err="1" smtClean="0">
                <a:solidFill>
                  <a:srgbClr val="C00000"/>
                </a:solidFill>
              </a:rPr>
              <a:t>газо</a:t>
            </a:r>
            <a:r>
              <a:rPr lang="ru-RU" sz="1800" b="1" dirty="0" smtClean="0">
                <a:solidFill>
                  <a:srgbClr val="C00000"/>
                </a:solidFill>
              </a:rPr>
              <a:t>-, водоснабжения, канализацией</a:t>
            </a:r>
            <a:endParaRPr lang="ru-RU" sz="1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rgbClr val="002060"/>
                </a:solidFill>
              </a:rPr>
              <a:t>АЛГОРИТМ ЗАКЛЮЧЕНИЯ СОЦИАЛЬНОГО КОНТРАКТА</a:t>
            </a:r>
            <a:endParaRPr lang="ru-RU" sz="1800" b="1" dirty="0">
              <a:solidFill>
                <a:srgbClr val="00206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F88BF-B994-4231-B357-A73C27E9F7A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Picture 2" descr="D:\UserFolders\Desktop\Мои документы1\Мои рисунки\человек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857356" y="714356"/>
            <a:ext cx="428628" cy="97972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57158" y="2428868"/>
            <a:ext cx="1714512" cy="10001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Центр занятости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</a:rPr>
              <a:t>(поиск работы)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14546" y="2428868"/>
            <a:ext cx="1714512" cy="10001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МАУ АЭР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</a:rPr>
              <a:t>(ИП)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1" name="Стрелка вниз 10"/>
          <p:cNvSpPr/>
          <p:nvPr/>
        </p:nvSpPr>
        <p:spPr>
          <a:xfrm rot="2258621">
            <a:off x="1424398" y="1533774"/>
            <a:ext cx="250509" cy="907798"/>
          </a:xfrm>
          <a:prstGeom prst="downArrow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 rot="19477019">
            <a:off x="2454237" y="1560304"/>
            <a:ext cx="250509" cy="907798"/>
          </a:xfrm>
          <a:prstGeom prst="downArrow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документ 13"/>
          <p:cNvSpPr/>
          <p:nvPr/>
        </p:nvSpPr>
        <p:spPr>
          <a:xfrm>
            <a:off x="642910" y="3786190"/>
            <a:ext cx="1285884" cy="1285884"/>
          </a:xfrm>
          <a:prstGeom prst="flowChartDocumen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</a:rPr>
              <a:t>Заключение  о вакансиях</a:t>
            </a:r>
          </a:p>
          <a:p>
            <a:pPr algn="ctr"/>
            <a:r>
              <a:rPr lang="ru-RU" sz="1400" b="1" dirty="0" smtClean="0">
                <a:solidFill>
                  <a:srgbClr val="002060"/>
                </a:solidFill>
              </a:rPr>
              <a:t>Предложения по обучению</a:t>
            </a:r>
            <a:endParaRPr lang="ru-RU" sz="1400" b="1" dirty="0">
              <a:solidFill>
                <a:srgbClr val="002060"/>
              </a:solidFill>
            </a:endParaRPr>
          </a:p>
        </p:txBody>
      </p:sp>
      <p:sp>
        <p:nvSpPr>
          <p:cNvPr id="15" name="Блок-схема: документ 14"/>
          <p:cNvSpPr/>
          <p:nvPr/>
        </p:nvSpPr>
        <p:spPr>
          <a:xfrm>
            <a:off x="2357422" y="3786190"/>
            <a:ext cx="1285884" cy="1285884"/>
          </a:xfrm>
          <a:prstGeom prst="flowChartDocumen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Бизнес-план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6" name="Стрелка вниз 15"/>
          <p:cNvSpPr/>
          <p:nvPr/>
        </p:nvSpPr>
        <p:spPr>
          <a:xfrm>
            <a:off x="1071538" y="3429000"/>
            <a:ext cx="428628" cy="357190"/>
          </a:xfrm>
          <a:prstGeom prst="downArrow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>
            <a:off x="2786050" y="3429000"/>
            <a:ext cx="428628" cy="357190"/>
          </a:xfrm>
          <a:prstGeom prst="downArrow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4214810" y="2428868"/>
            <a:ext cx="1857388" cy="1000132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FFFF00"/>
                </a:solidFill>
              </a:rPr>
              <a:t>КЦСОН</a:t>
            </a:r>
            <a:endParaRPr lang="ru-RU" sz="2000" b="1" dirty="0">
              <a:solidFill>
                <a:srgbClr val="FFFF00"/>
              </a:solidFill>
            </a:endParaRPr>
          </a:p>
        </p:txBody>
      </p:sp>
      <p:sp>
        <p:nvSpPr>
          <p:cNvPr id="19" name="Стрелка вниз 18"/>
          <p:cNvSpPr/>
          <p:nvPr/>
        </p:nvSpPr>
        <p:spPr>
          <a:xfrm rot="17200016">
            <a:off x="3794778" y="696330"/>
            <a:ext cx="250509" cy="2590709"/>
          </a:xfrm>
          <a:prstGeom prst="downArrow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4214810" y="3429000"/>
            <a:ext cx="1857388" cy="292895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прием документов</a:t>
            </a: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подготовка информации на комиссию (ПСА) </a:t>
            </a: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контроль выполнения мероприятий СК</a:t>
            </a: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мониторинг 12 месяцев после СК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500826" y="3143248"/>
            <a:ext cx="2214578" cy="1000132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FF00"/>
                </a:solidFill>
              </a:rPr>
              <a:t>Межведомственная комиссия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22" name="Стрелка вправо 21"/>
          <p:cNvSpPr/>
          <p:nvPr/>
        </p:nvSpPr>
        <p:spPr>
          <a:xfrm>
            <a:off x="6072198" y="3500438"/>
            <a:ext cx="428628" cy="357190"/>
          </a:xfrm>
          <a:prstGeom prst="rightArrow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6500826" y="4143380"/>
            <a:ext cx="2214578" cy="221457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рассмотрение ПСА</a:t>
            </a: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заключение о возможности заключения СК</a:t>
            </a: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оценка эффективности СК</a:t>
            </a:r>
          </a:p>
          <a:p>
            <a:pPr>
              <a:buFont typeface="Wingdings" pitchFamily="2" charset="2"/>
              <a:buChar char="Ø"/>
            </a:pPr>
            <a:r>
              <a:rPr lang="ru-RU" sz="1600" b="1" dirty="0" smtClean="0">
                <a:solidFill>
                  <a:srgbClr val="002060"/>
                </a:solidFill>
              </a:rPr>
              <a:t> заключение о необходимости продления СК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6429388" y="857232"/>
            <a:ext cx="2286016" cy="1000132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Министерство  социально-демографической и семейной политики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25" name="Блок-схема: несколько документов 24"/>
          <p:cNvSpPr/>
          <p:nvPr/>
        </p:nvSpPr>
        <p:spPr>
          <a:xfrm>
            <a:off x="3500430" y="714356"/>
            <a:ext cx="1928826" cy="928694"/>
          </a:xfrm>
          <a:prstGeom prst="flowChartMultidocumen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FFFF00"/>
                </a:solidFill>
              </a:rPr>
              <a:t>СОЦИАЛЬНЫЙ КОНТРАКТ</a:t>
            </a:r>
            <a:endParaRPr lang="ru-RU" sz="1600" b="1" dirty="0">
              <a:solidFill>
                <a:srgbClr val="FFFF00"/>
              </a:solidFill>
            </a:endParaRPr>
          </a:p>
        </p:txBody>
      </p:sp>
      <p:sp>
        <p:nvSpPr>
          <p:cNvPr id="26" name="Двойная стрелка влево/вправо 25"/>
          <p:cNvSpPr/>
          <p:nvPr/>
        </p:nvSpPr>
        <p:spPr>
          <a:xfrm>
            <a:off x="2357422" y="1000108"/>
            <a:ext cx="1071570" cy="285752"/>
          </a:xfrm>
          <a:prstGeom prst="left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Двойная стрелка влево/вправо 26"/>
          <p:cNvSpPr/>
          <p:nvPr/>
        </p:nvSpPr>
        <p:spPr>
          <a:xfrm>
            <a:off x="5429256" y="1000108"/>
            <a:ext cx="1000132" cy="285752"/>
          </a:xfrm>
          <a:prstGeom prst="left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Двойная стрелка вверх/вниз 27"/>
          <p:cNvSpPr/>
          <p:nvPr/>
        </p:nvSpPr>
        <p:spPr>
          <a:xfrm>
            <a:off x="7500958" y="1857364"/>
            <a:ext cx="285752" cy="1285884"/>
          </a:xfrm>
          <a:prstGeom prst="upDownArrow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Документы (сведения), предоставляемые в КЦСОН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F88BF-B994-4231-B357-A73C27E9F7A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500034" y="785794"/>
          <a:ext cx="8229600" cy="58151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6082"/>
                <a:gridCol w="5443518"/>
              </a:tblGrid>
              <a:tr h="77561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Тип документов (сведений)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Документы</a:t>
                      </a:r>
                      <a:r>
                        <a:rPr lang="ru-RU" baseline="0" dirty="0" smtClean="0"/>
                        <a:t> (сведения)</a:t>
                      </a:r>
                      <a:endParaRPr lang="ru-RU" dirty="0"/>
                    </a:p>
                  </a:txBody>
                  <a:tcPr>
                    <a:solidFill>
                      <a:srgbClr val="002060"/>
                    </a:solidFill>
                  </a:tcPr>
                </a:tc>
              </a:tr>
              <a:tr h="775613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Удостоверяющие личность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Паспорт, свидетельства о рождении</a:t>
                      </a:r>
                      <a:r>
                        <a:rPr lang="ru-RU" b="1" baseline="0" dirty="0" smtClean="0"/>
                        <a:t> детей</a:t>
                      </a:r>
                      <a:endParaRPr lang="ru-RU" b="1" dirty="0"/>
                    </a:p>
                  </a:txBody>
                  <a:tcPr/>
                </a:tc>
              </a:tr>
              <a:tr h="775613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О принадлежности к семье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Свидетельства о заключении (расторжении)</a:t>
                      </a:r>
                      <a:r>
                        <a:rPr lang="ru-RU" b="1" baseline="0" dirty="0" smtClean="0"/>
                        <a:t> брака, об установлении отцовства, решения об опеке и др.</a:t>
                      </a:r>
                      <a:endParaRPr lang="ru-RU" b="1" dirty="0"/>
                    </a:p>
                  </a:txBody>
                  <a:tcPr/>
                </a:tc>
              </a:tr>
              <a:tr h="775613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Подтверждающие</a:t>
                      </a:r>
                      <a:r>
                        <a:rPr lang="ru-RU" b="1" baseline="0" dirty="0" smtClean="0"/>
                        <a:t> категорию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Справки об установлении пенсии, инвалидности, трудовая книжка, сведения о регистрации в качестве ИП, </a:t>
                      </a:r>
                      <a:r>
                        <a:rPr lang="ru-RU" b="1" dirty="0" err="1" smtClean="0"/>
                        <a:t>самозанятого</a:t>
                      </a:r>
                      <a:r>
                        <a:rPr lang="ru-RU" b="1" dirty="0" smtClean="0"/>
                        <a:t>, об</a:t>
                      </a:r>
                      <a:r>
                        <a:rPr lang="ru-RU" b="1" baseline="0" dirty="0" smtClean="0"/>
                        <a:t> обучении и т.д.</a:t>
                      </a:r>
                      <a:endParaRPr lang="ru-RU" b="1" dirty="0"/>
                    </a:p>
                  </a:txBody>
                  <a:tcPr/>
                </a:tc>
              </a:tr>
              <a:tr h="775613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О доходах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Справки</a:t>
                      </a:r>
                      <a:r>
                        <a:rPr lang="ru-RU" b="1" baseline="0" dirty="0" smtClean="0"/>
                        <a:t> размере заработной платы</a:t>
                      </a:r>
                    </a:p>
                    <a:p>
                      <a:r>
                        <a:rPr lang="ru-RU" b="1" baseline="0" dirty="0" smtClean="0"/>
                        <a:t>Книга учета доходов и расходов для ИП</a:t>
                      </a:r>
                      <a:endParaRPr lang="ru-RU" b="1" dirty="0"/>
                    </a:p>
                  </a:txBody>
                  <a:tcPr/>
                </a:tc>
              </a:tr>
              <a:tr h="775613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Подтверждающие запрашиваемую сумму 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Бизнес-план (для направления «Ведение</a:t>
                      </a:r>
                      <a:r>
                        <a:rPr lang="ru-RU" b="1" baseline="0" dirty="0" smtClean="0"/>
                        <a:t> предпринимательской деятельности»)</a:t>
                      </a:r>
                    </a:p>
                    <a:p>
                      <a:r>
                        <a:rPr lang="ru-RU" b="1" baseline="0" dirty="0" smtClean="0"/>
                        <a:t>Смета расходов (для направления «Ведение личного подсобного хозяйства»)</a:t>
                      </a:r>
                      <a:endParaRPr lang="ru-RU" b="1" dirty="0"/>
                    </a:p>
                  </a:txBody>
                  <a:tcPr/>
                </a:tc>
              </a:tr>
              <a:tr h="775613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Подтверждающие трудную жизненную ситуацию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О затратах на лечение, о порче имущества и др., подтверждающие конкретную ТЖС (для направления «На иные цели для преодоления ТЖС)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Случаи расторжения социального контракта и возврата средств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F88BF-B994-4231-B357-A73C27E9F7A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500034" y="714356"/>
          <a:ext cx="8229600" cy="599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Случаи расторжения СК</a:t>
                      </a:r>
                      <a:endParaRPr lang="ru-RU" sz="2000" dirty="0"/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Случаи возврата средств</a:t>
                      </a:r>
                      <a:endParaRPr lang="ru-RU" sz="2000" dirty="0"/>
                    </a:p>
                  </a:txBody>
                  <a:tcPr>
                    <a:solidFill>
                      <a:srgbClr val="00206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002060"/>
                          </a:solidFill>
                        </a:rPr>
                        <a:t>Смерть получателя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Невыполнение условий социального контракта или программы социальной</a:t>
                      </a:r>
                      <a:r>
                        <a:rPr lang="ru-RU" b="1" baseline="0" dirty="0" smtClean="0"/>
                        <a:t> адаптации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C00000"/>
                          </a:solidFill>
                        </a:rPr>
                        <a:t>Возврат средств</a:t>
                      </a:r>
                      <a:endParaRPr lang="ru-RU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Недостоверность  предоставленных сведений о составе семьи, доходах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8044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>
                          <a:solidFill>
                            <a:srgbClr val="C00000"/>
                          </a:solidFill>
                        </a:rPr>
                        <a:t>Возврат средств</a:t>
                      </a:r>
                    </a:p>
                    <a:p>
                      <a:pPr algn="ctr"/>
                      <a:endParaRPr lang="ru-RU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Нецелевое использование средств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8044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>
                          <a:solidFill>
                            <a:srgbClr val="C00000"/>
                          </a:solidFill>
                        </a:rPr>
                        <a:t>Возврат средств</a:t>
                      </a:r>
                      <a:endParaRPr lang="ru-RU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Недостоверные документы, подтверждающие факт нецелевого использования средств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8044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>
                          <a:solidFill>
                            <a:srgbClr val="C00000"/>
                          </a:solidFill>
                        </a:rPr>
                        <a:t>Возврат средств</a:t>
                      </a:r>
                    </a:p>
                    <a:p>
                      <a:pPr algn="ctr"/>
                      <a:endParaRPr lang="ru-RU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Прекращение</a:t>
                      </a:r>
                      <a:r>
                        <a:rPr lang="ru-RU" b="1" baseline="0" dirty="0" smtClean="0"/>
                        <a:t> в период действия социального контракта обучения, статуса ИП, </a:t>
                      </a:r>
                      <a:r>
                        <a:rPr lang="ru-RU" b="1" baseline="0" dirty="0" err="1" smtClean="0"/>
                        <a:t>самозанятого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8044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>
                          <a:solidFill>
                            <a:srgbClr val="C00000"/>
                          </a:solidFill>
                        </a:rPr>
                        <a:t>Возврат средств</a:t>
                      </a:r>
                    </a:p>
                    <a:p>
                      <a:pPr algn="ctr"/>
                      <a:endParaRPr lang="ru-RU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Потеря дееспособности получателя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Потеря трудоспособности получателя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Ø"/>
                      </a:pPr>
                      <a:r>
                        <a:rPr lang="ru-RU" b="1" dirty="0" smtClean="0">
                          <a:solidFill>
                            <a:srgbClr val="C00000"/>
                          </a:solidFill>
                        </a:rPr>
                        <a:t>Дополнительное соглашение к СК</a:t>
                      </a:r>
                    </a:p>
                    <a:p>
                      <a:pPr>
                        <a:buFont typeface="Wingdings" pitchFamily="2" charset="2"/>
                        <a:buChar char="Ø"/>
                      </a:pPr>
                      <a:r>
                        <a:rPr lang="ru-RU" b="1" dirty="0" smtClean="0">
                          <a:solidFill>
                            <a:srgbClr val="C00000"/>
                          </a:solidFill>
                        </a:rPr>
                        <a:t> Прекращение ежемесячных выплат</a:t>
                      </a:r>
                      <a:endParaRPr lang="ru-RU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Ø"/>
                      </a:pPr>
                      <a:r>
                        <a:rPr lang="ru-RU" b="1" dirty="0" smtClean="0">
                          <a:solidFill>
                            <a:srgbClr val="C00000"/>
                          </a:solidFill>
                        </a:rPr>
                        <a:t> Распоряжение Министерства</a:t>
                      </a:r>
                      <a:r>
                        <a:rPr lang="ru-RU" b="1" baseline="0" dirty="0" smtClean="0">
                          <a:solidFill>
                            <a:srgbClr val="C00000"/>
                          </a:solidFill>
                        </a:rPr>
                        <a:t> о возврате средств получателем</a:t>
                      </a:r>
                    </a:p>
                    <a:p>
                      <a:pPr>
                        <a:buFont typeface="Wingdings" pitchFamily="2" charset="2"/>
                        <a:buChar char="Ø"/>
                      </a:pPr>
                      <a:r>
                        <a:rPr lang="ru-RU" b="1" baseline="0" dirty="0" smtClean="0">
                          <a:solidFill>
                            <a:srgbClr val="C00000"/>
                          </a:solidFill>
                        </a:rPr>
                        <a:t> Возврат получателем средств в доход областного бюджета</a:t>
                      </a:r>
                      <a:endParaRPr lang="ru-RU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Контроль и мониторинг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F88BF-B994-4231-B357-A73C27E9F7A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500034" y="642918"/>
          <a:ext cx="8258205" cy="5852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2735"/>
                <a:gridCol w="2752735"/>
                <a:gridCol w="2752735"/>
              </a:tblGrid>
              <a:tr h="363698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bg1"/>
                          </a:solidFill>
                        </a:rPr>
                        <a:t>Вид проверки</a:t>
                      </a:r>
                      <a:endParaRPr lang="ru-RU" sz="1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smtClean="0"/>
                        <a:t>Периодичность</a:t>
                      </a:r>
                      <a:endParaRPr lang="ru-RU" sz="1800" dirty="0"/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smtClean="0"/>
                        <a:t>Предмет проверки</a:t>
                      </a:r>
                      <a:endParaRPr lang="ru-RU" sz="1800"/>
                    </a:p>
                  </a:txBody>
                  <a:tcPr>
                    <a:solidFill>
                      <a:srgbClr val="002060"/>
                    </a:solidFill>
                  </a:tcPr>
                </a:tc>
              </a:tr>
              <a:tr h="363698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002060"/>
                          </a:solidFill>
                        </a:rPr>
                        <a:t>Ежемесячные отчеты получателя о выполнении</a:t>
                      </a:r>
                      <a:r>
                        <a:rPr lang="ru-RU" b="1" baseline="0" dirty="0" smtClean="0">
                          <a:solidFill>
                            <a:srgbClr val="002060"/>
                          </a:solidFill>
                        </a:rPr>
                        <a:t> мероприятий ПСА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002060"/>
                          </a:solidFill>
                        </a:rPr>
                        <a:t>Ежемесячно до 5 числа следующего месяца в период действия СК</a:t>
                      </a:r>
                    </a:p>
                    <a:p>
                      <a:r>
                        <a:rPr lang="ru-RU" b="1" dirty="0" smtClean="0">
                          <a:solidFill>
                            <a:srgbClr val="C00000"/>
                          </a:solidFill>
                        </a:rPr>
                        <a:t>Целесообразность продления СК по данному направлению (заключение</a:t>
                      </a:r>
                      <a:r>
                        <a:rPr lang="ru-RU" b="1" baseline="0" dirty="0" smtClean="0">
                          <a:solidFill>
                            <a:srgbClr val="C00000"/>
                          </a:solidFill>
                        </a:rPr>
                        <a:t> в последний месяц СК)</a:t>
                      </a:r>
                      <a:endParaRPr lang="ru-RU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002060"/>
                          </a:solidFill>
                        </a:rPr>
                        <a:t>Финансовые расходы</a:t>
                      </a:r>
                    </a:p>
                    <a:p>
                      <a:r>
                        <a:rPr lang="ru-RU" b="1" dirty="0" smtClean="0">
                          <a:solidFill>
                            <a:srgbClr val="002060"/>
                          </a:solidFill>
                        </a:rPr>
                        <a:t>Выполнение мероприятий ПСА</a:t>
                      </a:r>
                    </a:p>
                    <a:p>
                      <a:r>
                        <a:rPr lang="ru-RU" b="1" dirty="0" smtClean="0">
                          <a:solidFill>
                            <a:srgbClr val="002060"/>
                          </a:solidFill>
                        </a:rPr>
                        <a:t>Целевое использование</a:t>
                      </a:r>
                      <a:r>
                        <a:rPr lang="ru-RU" b="1" baseline="0" dirty="0" smtClean="0">
                          <a:solidFill>
                            <a:srgbClr val="002060"/>
                          </a:solidFill>
                        </a:rPr>
                        <a:t> средств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363698">
                <a:tc>
                  <a:txBody>
                    <a:bodyPr/>
                    <a:lstStyle/>
                    <a:p>
                      <a:r>
                        <a:rPr lang="ru-RU" b="1" baseline="0" dirty="0" smtClean="0">
                          <a:solidFill>
                            <a:srgbClr val="002060"/>
                          </a:solidFill>
                        </a:rPr>
                        <a:t>Проверки  КЦСОН с выходом на место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002060"/>
                          </a:solidFill>
                        </a:rPr>
                        <a:t>По мере необходимости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8044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>
                          <a:solidFill>
                            <a:srgbClr val="002060"/>
                          </a:solidFill>
                        </a:rPr>
                        <a:t>Выполнение мероприятий ПСА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363698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002060"/>
                          </a:solidFill>
                        </a:rPr>
                        <a:t>Предоставление</a:t>
                      </a:r>
                      <a:r>
                        <a:rPr lang="ru-RU" b="1" baseline="0" dirty="0" smtClean="0">
                          <a:solidFill>
                            <a:srgbClr val="002060"/>
                          </a:solidFill>
                        </a:rPr>
                        <a:t> получателем сведений о доходах за 3 месяца, следующие за месяцем окончания СК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002060"/>
                          </a:solidFill>
                        </a:rPr>
                        <a:t>Единовременно, </a:t>
                      </a:r>
                    </a:p>
                    <a:p>
                      <a:r>
                        <a:rPr lang="ru-RU" b="1" dirty="0" smtClean="0">
                          <a:solidFill>
                            <a:srgbClr val="002060"/>
                          </a:solidFill>
                        </a:rPr>
                        <a:t>на 4-й месяц после окончания срока действия СК</a:t>
                      </a:r>
                    </a:p>
                    <a:p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002060"/>
                          </a:solidFill>
                        </a:rPr>
                        <a:t>Оценка эффективности СК и условий жизни получателя</a:t>
                      </a:r>
                      <a:r>
                        <a:rPr lang="ru-RU" b="1" baseline="0" dirty="0" smtClean="0">
                          <a:solidFill>
                            <a:srgbClr val="002060"/>
                          </a:solidFill>
                        </a:rPr>
                        <a:t> после СК в сравнении с предыдущими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363698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002060"/>
                          </a:solidFill>
                        </a:rPr>
                        <a:t>Мониторинг эффективности СК путем</a:t>
                      </a:r>
                      <a:r>
                        <a:rPr lang="ru-RU" b="1" baseline="0" dirty="0" smtClean="0">
                          <a:solidFill>
                            <a:srgbClr val="002060"/>
                          </a:solidFill>
                        </a:rPr>
                        <a:t> запросов в ФНС, иные уполномоченные органы</a:t>
                      </a:r>
                      <a:r>
                        <a:rPr lang="ru-RU" b="1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002060"/>
                          </a:solidFill>
                        </a:rPr>
                        <a:t>Ежемесячно в течение 12 месяцев после окончания</a:t>
                      </a:r>
                      <a:r>
                        <a:rPr lang="ru-RU" b="1" baseline="0" dirty="0" smtClean="0">
                          <a:solidFill>
                            <a:srgbClr val="002060"/>
                          </a:solidFill>
                        </a:rPr>
                        <a:t> СК</a:t>
                      </a:r>
                    </a:p>
                    <a:p>
                      <a:r>
                        <a:rPr lang="ru-RU" b="1" baseline="0" dirty="0" smtClean="0">
                          <a:solidFill>
                            <a:srgbClr val="C00000"/>
                          </a:solidFill>
                        </a:rPr>
                        <a:t>Целесообразность заключения нового СК 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002060"/>
                          </a:solidFill>
                        </a:rPr>
                        <a:t>Факт трудовой деятельности (поиск работы)</a:t>
                      </a:r>
                    </a:p>
                    <a:p>
                      <a:r>
                        <a:rPr lang="ru-RU" b="1" dirty="0" smtClean="0">
                          <a:solidFill>
                            <a:srgbClr val="002060"/>
                          </a:solidFill>
                        </a:rPr>
                        <a:t>Факт предпринимательской</a:t>
                      </a:r>
                      <a:r>
                        <a:rPr lang="ru-RU" b="1" baseline="0" dirty="0" smtClean="0">
                          <a:solidFill>
                            <a:srgbClr val="002060"/>
                          </a:solidFill>
                        </a:rPr>
                        <a:t> деятельности (ведение ИП)</a:t>
                      </a:r>
                    </a:p>
                    <a:p>
                      <a:r>
                        <a:rPr lang="ru-RU" b="1" baseline="0" dirty="0" smtClean="0">
                          <a:solidFill>
                            <a:srgbClr val="002060"/>
                          </a:solidFill>
                        </a:rPr>
                        <a:t>Факт ведения ЛПХ (ЛПХ)</a:t>
                      </a:r>
                    </a:p>
                    <a:p>
                      <a:r>
                        <a:rPr lang="ru-RU" b="1" baseline="0" dirty="0" smtClean="0">
                          <a:solidFill>
                            <a:srgbClr val="002060"/>
                          </a:solidFill>
                        </a:rPr>
                        <a:t>Факт ухудшения м</a:t>
                      </a:r>
                      <a:r>
                        <a:rPr lang="en-US" b="1" baseline="0" dirty="0" smtClean="0">
                          <a:solidFill>
                            <a:srgbClr val="002060"/>
                          </a:solidFill>
                        </a:rPr>
                        <a:t>/</a:t>
                      </a:r>
                      <a:r>
                        <a:rPr lang="ru-RU" b="1" baseline="0" dirty="0" smtClean="0">
                          <a:solidFill>
                            <a:srgbClr val="002060"/>
                          </a:solidFill>
                        </a:rPr>
                        <a:t>б положения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sz="3600" b="1" dirty="0" smtClean="0">
                <a:solidFill>
                  <a:srgbClr val="C00000"/>
                </a:solidFill>
              </a:rPr>
              <a:t>                    Спасибо за внимание!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F88BF-B994-4231-B357-A73C27E9F7A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2783</TotalTime>
  <Words>1644</Words>
  <Application>Microsoft Office PowerPoint</Application>
  <PresentationFormat>Экран (4:3)</PresentationFormat>
  <Paragraphs>298</Paragraphs>
  <Slides>15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15</vt:i4>
      </vt:variant>
    </vt:vector>
  </HeadingPairs>
  <TitlesOfParts>
    <vt:vector size="18" baseType="lpstr">
      <vt:lpstr>Тема Office</vt:lpstr>
      <vt:lpstr>3_Тема Office</vt:lpstr>
      <vt:lpstr>Office Theme</vt:lpstr>
      <vt:lpstr>  </vt:lpstr>
      <vt:lpstr>Нормативные акты </vt:lpstr>
      <vt:lpstr>Направления социального контракта  на 2021 год</vt:lpstr>
      <vt:lpstr>Презентация PowerPoint</vt:lpstr>
      <vt:lpstr>Определение права на социальный контракт по доходу</vt:lpstr>
      <vt:lpstr>Социальный контракт: поиск работы</vt:lpstr>
      <vt:lpstr>Социальный контракт: ведение предпринимательской деятельности</vt:lpstr>
      <vt:lpstr>Социальный контракт: ведение личного подсобного хозяйства </vt:lpstr>
      <vt:lpstr>Социальный контракт: иные мероприятия по преодолению трудной жизненной ситуации</vt:lpstr>
      <vt:lpstr>Перечень случаев трудной жизненной ситуации</vt:lpstr>
      <vt:lpstr>АЛГОРИТМ ЗАКЛЮЧЕНИЯ СОЦИАЛЬНОГО КОНТРАКТА</vt:lpstr>
      <vt:lpstr>Документы (сведения), предоставляемые в КЦСОН</vt:lpstr>
      <vt:lpstr>Случаи расторжения социального контракта и возврата средств</vt:lpstr>
      <vt:lpstr>Контроль и мониторинг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Титова Ольга Александровна</dc:creator>
  <cp:lastModifiedBy>Дунаева А.С.</cp:lastModifiedBy>
  <cp:revision>226</cp:revision>
  <cp:lastPrinted>2021-03-15T07:19:19Z</cp:lastPrinted>
  <dcterms:created xsi:type="dcterms:W3CDTF">2020-01-29T06:05:29Z</dcterms:created>
  <dcterms:modified xsi:type="dcterms:W3CDTF">2021-03-15T07:19:26Z</dcterms:modified>
</cp:coreProperties>
</file>